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cho Benov" initials="M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68F818"/>
    <a:srgbClr val="1C944D"/>
    <a:srgbClr val="007DB1"/>
    <a:srgbClr val="FDB913"/>
    <a:srgbClr val="8FC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5" autoAdjust="0"/>
  </p:normalViewPr>
  <p:slideViewPr>
    <p:cSldViewPr>
      <p:cViewPr varScale="1">
        <p:scale>
          <a:sx n="85" d="100"/>
          <a:sy n="85" d="100"/>
        </p:scale>
        <p:origin x="-13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7BF89-8832-43F6-BB74-6B48CD4B038B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3F57A-AE84-4CAC-863C-4EBCB0D5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3F57A-AE84-4CAC-863C-4EBCB0D562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DB1"/>
                </a:solidFill>
              </a:defRPr>
            </a:lvl1pPr>
          </a:lstStyle>
          <a:p>
            <a:fld id="{829CEC7E-D8C6-4699-824A-422CC1EEA0D9}" type="datetimeFigureOut">
              <a:rPr lang="bg-BG" smtClean="0"/>
              <a:pPr/>
              <a:t>30.6.2022 г.</a:t>
            </a:fld>
            <a:endParaRPr lang="bg-BG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C3EA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0932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DB1"/>
                </a:solidFill>
              </a:defRPr>
            </a:lvl1pPr>
          </a:lstStyle>
          <a:p>
            <a:fld id="{A36B0BEC-5C17-428F-A102-B8FECB552D2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47472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680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31840" y="6520259"/>
            <a:ext cx="288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DB1"/>
                </a:solidFill>
              </a:defRPr>
            </a:lvl1pPr>
          </a:lstStyle>
          <a:p>
            <a:fld id="{829CEC7E-D8C6-4699-824A-422CC1EEA0D9}" type="datetimeFigureOut">
              <a:rPr lang="bg-BG" smtClean="0"/>
              <a:pPr/>
              <a:t>30.6.2022 г.</a:t>
            </a:fld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1840" y="6093296"/>
            <a:ext cx="288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DB1"/>
                </a:solidFill>
              </a:defRPr>
            </a:lvl1pPr>
          </a:lstStyle>
          <a:p>
            <a:pPr algn="ctr"/>
            <a:fld id="{A36B0BEC-5C17-428F-A102-B8FECB552D2B}" type="slidenum">
              <a:rPr lang="bg-BG" smtClean="0"/>
              <a:pPr algn="ctr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78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DB913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DB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DB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DB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DB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DB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420888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small" dirty="0" smtClean="0">
                <a:solidFill>
                  <a:schemeClr val="tx2">
                    <a:lumMod val="75000"/>
                  </a:schemeClr>
                </a:solidFill>
              </a:rPr>
              <a:t>„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Трябва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ли да се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промени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Закона за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енергията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от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възобновяеми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източници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и Закона за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енергетиката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така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че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домакинствата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станат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производители на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енергия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която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внасят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3200" b="1" cap="small" dirty="0" err="1">
                <a:solidFill>
                  <a:schemeClr val="tx2">
                    <a:lumMod val="75000"/>
                  </a:schemeClr>
                </a:solidFill>
              </a:rPr>
              <a:t>мрежата</a:t>
            </a:r>
            <a:r>
              <a:rPr lang="ru-RU" sz="3200" b="1" cap="small" dirty="0">
                <a:solidFill>
                  <a:schemeClr val="tx2">
                    <a:lumMod val="75000"/>
                  </a:schemeClr>
                </a:solidFill>
              </a:rPr>
              <a:t>?“</a:t>
            </a:r>
            <a:endParaRPr lang="bg-BG" sz="3200" b="1" cap="small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bg-BG" sz="3200" b="1" cap="small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bg-BG" sz="3200" b="1" cap="small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g-BG" sz="1600" b="1" cap="small" dirty="0" smtClean="0">
                <a:solidFill>
                  <a:schemeClr val="tx2">
                    <a:lumMod val="75000"/>
                  </a:schemeClr>
                </a:solidFill>
              </a:rPr>
              <a:t>Онлайн Дискусионен форум, 30.06.2022г.</a:t>
            </a:r>
            <a:endParaRPr lang="bg-BG" sz="1600" cap="small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bg-BG" cap="small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bg-BG" cap="small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bg-BG" sz="400" cap="sm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en-US" sz="2200" cap="small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: </a:t>
            </a:r>
            <a:endParaRPr lang="en-US" sz="22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99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Европейският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законодателен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акт за климата и 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3200" b="1" cap="small" dirty="0" smtClean="0">
                <a:solidFill>
                  <a:srgbClr val="FFC000"/>
                </a:solidFill>
                <a:latin typeface="+mn-lt"/>
              </a:rPr>
            </a:br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пакетът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„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Подготвени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за цел 55“ (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Fit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for 55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package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)</a:t>
            </a:r>
            <a:endParaRPr lang="en-US" sz="32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b="1" dirty="0" err="1" smtClean="0">
                <a:solidFill>
                  <a:srgbClr val="0070C0"/>
                </a:solidFill>
              </a:rPr>
              <a:t>Действащата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Директивата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за </a:t>
            </a:r>
            <a:r>
              <a:rPr lang="ru-RU" sz="2800" b="1" dirty="0" err="1" smtClean="0">
                <a:solidFill>
                  <a:srgbClr val="0070C0"/>
                </a:solidFill>
              </a:rPr>
              <a:t>насърчаване</a:t>
            </a:r>
            <a:r>
              <a:rPr lang="ru-RU" sz="2800" b="1" dirty="0" smtClean="0">
                <a:solidFill>
                  <a:srgbClr val="0070C0"/>
                </a:solidFill>
              </a:rPr>
              <a:t> на ВЕИ 2018/2001 не е </a:t>
            </a:r>
            <a:r>
              <a:rPr lang="ru-RU" sz="2800" b="1" dirty="0" err="1" smtClean="0">
                <a:solidFill>
                  <a:srgbClr val="0070C0"/>
                </a:solidFill>
              </a:rPr>
              <a:t>транспонирана</a:t>
            </a:r>
            <a:r>
              <a:rPr lang="ru-RU" sz="2800" b="1" dirty="0" smtClean="0">
                <a:solidFill>
                  <a:srgbClr val="0070C0"/>
                </a:solidFill>
              </a:rPr>
              <a:t> все </a:t>
            </a:r>
            <a:r>
              <a:rPr lang="ru-RU" sz="2800" b="1" dirty="0" err="1" smtClean="0">
                <a:solidFill>
                  <a:srgbClr val="0070C0"/>
                </a:solidFill>
              </a:rPr>
              <a:t>още</a:t>
            </a:r>
            <a:r>
              <a:rPr lang="ru-RU" sz="2800" b="1" dirty="0" smtClean="0">
                <a:solidFill>
                  <a:srgbClr val="0070C0"/>
                </a:solidFill>
              </a:rPr>
              <a:t> в </a:t>
            </a:r>
            <a:r>
              <a:rPr lang="ru-RU" sz="2800" b="1" dirty="0" err="1" smtClean="0">
                <a:solidFill>
                  <a:srgbClr val="0070C0"/>
                </a:solidFill>
              </a:rPr>
              <a:t>българското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законодателство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err="1">
                <a:solidFill>
                  <a:srgbClr val="0070C0"/>
                </a:solidFill>
              </a:rPr>
              <a:t>срокът</a:t>
            </a:r>
            <a:r>
              <a:rPr lang="ru-RU" sz="2800" dirty="0">
                <a:solidFill>
                  <a:srgbClr val="0070C0"/>
                </a:solidFill>
              </a:rPr>
              <a:t> за което </a:t>
            </a:r>
            <a:r>
              <a:rPr lang="ru-RU" sz="2800" dirty="0" err="1">
                <a:solidFill>
                  <a:srgbClr val="0070C0"/>
                </a:solidFill>
              </a:rPr>
              <a:t>беше</a:t>
            </a:r>
            <a:r>
              <a:rPr lang="ru-RU" sz="2800" dirty="0">
                <a:solidFill>
                  <a:srgbClr val="0070C0"/>
                </a:solidFill>
              </a:rPr>
              <a:t> 30 </a:t>
            </a:r>
            <a:r>
              <a:rPr lang="ru-RU" sz="2800" dirty="0" err="1">
                <a:solidFill>
                  <a:srgbClr val="0070C0"/>
                </a:solidFill>
              </a:rPr>
              <a:t>юни</a:t>
            </a:r>
            <a:r>
              <a:rPr lang="ru-RU" sz="2800" dirty="0">
                <a:solidFill>
                  <a:srgbClr val="0070C0"/>
                </a:solidFill>
              </a:rPr>
              <a:t> 2021г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rgbClr val="0070C0"/>
                </a:solidFill>
              </a:rPr>
              <a:t>Домакинствата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все </a:t>
            </a:r>
            <a:r>
              <a:rPr lang="ru-RU" sz="2800" dirty="0" err="1">
                <a:solidFill>
                  <a:srgbClr val="0070C0"/>
                </a:solidFill>
              </a:rPr>
              <a:t>още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срещат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огромни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административни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пречки</a:t>
            </a:r>
            <a:r>
              <a:rPr lang="ru-RU" sz="2800" dirty="0">
                <a:solidFill>
                  <a:srgbClr val="0070C0"/>
                </a:solidFill>
              </a:rPr>
              <a:t> да </a:t>
            </a:r>
            <a:r>
              <a:rPr lang="ru-RU" sz="2800" dirty="0" err="1">
                <a:solidFill>
                  <a:srgbClr val="0070C0"/>
                </a:solidFill>
              </a:rPr>
              <a:t>произвеждат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енергия</a:t>
            </a:r>
            <a:r>
              <a:rPr lang="ru-RU" sz="2800" dirty="0">
                <a:solidFill>
                  <a:srgbClr val="0070C0"/>
                </a:solidFill>
              </a:rPr>
              <a:t> от ВЕИ за </a:t>
            </a:r>
            <a:r>
              <a:rPr lang="ru-RU" sz="2800" dirty="0" err="1">
                <a:solidFill>
                  <a:srgbClr val="0070C0"/>
                </a:solidFill>
              </a:rPr>
              <a:t>собствени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нужди</a:t>
            </a:r>
            <a:r>
              <a:rPr lang="ru-RU" sz="2800" dirty="0">
                <a:solidFill>
                  <a:srgbClr val="0070C0"/>
                </a:solidFill>
              </a:rPr>
              <a:t>. 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</a:rPr>
              <a:t>Все </a:t>
            </a:r>
            <a:r>
              <a:rPr lang="ru-RU" sz="2800" dirty="0" err="1">
                <a:solidFill>
                  <a:srgbClr val="0070C0"/>
                </a:solidFill>
              </a:rPr>
              <a:t>още</a:t>
            </a:r>
            <a:r>
              <a:rPr lang="ru-RU" sz="2800" dirty="0">
                <a:solidFill>
                  <a:srgbClr val="0070C0"/>
                </a:solidFill>
              </a:rPr>
              <a:t> не е </a:t>
            </a:r>
            <a:r>
              <a:rPr lang="ru-RU" sz="2800" dirty="0" err="1">
                <a:solidFill>
                  <a:srgbClr val="0070C0"/>
                </a:solidFill>
              </a:rPr>
              <a:t>очертан</a:t>
            </a:r>
            <a:r>
              <a:rPr lang="ru-RU" sz="2800" dirty="0">
                <a:solidFill>
                  <a:srgbClr val="0070C0"/>
                </a:solidFill>
              </a:rPr>
              <a:t> и </a:t>
            </a:r>
            <a:r>
              <a:rPr lang="ru-RU" sz="2800" dirty="0" err="1">
                <a:solidFill>
                  <a:srgbClr val="0070C0"/>
                </a:solidFill>
              </a:rPr>
              <a:t>пътя</a:t>
            </a:r>
            <a:r>
              <a:rPr lang="ru-RU" sz="2800" dirty="0">
                <a:solidFill>
                  <a:srgbClr val="0070C0"/>
                </a:solidFill>
              </a:rPr>
              <a:t> за модернизация на </a:t>
            </a:r>
            <a:r>
              <a:rPr lang="ru-RU" sz="2800" dirty="0" err="1">
                <a:solidFill>
                  <a:srgbClr val="0070C0"/>
                </a:solidFill>
              </a:rPr>
              <a:t>енергийния</a:t>
            </a:r>
            <a:r>
              <a:rPr lang="ru-RU" sz="2800" dirty="0">
                <a:solidFill>
                  <a:srgbClr val="0070C0"/>
                </a:solidFill>
              </a:rPr>
              <a:t> сектор, </a:t>
            </a:r>
            <a:r>
              <a:rPr lang="ru-RU" sz="2800" dirty="0" err="1">
                <a:solidFill>
                  <a:srgbClr val="0070C0"/>
                </a:solidFill>
              </a:rPr>
              <a:t>както</a:t>
            </a:r>
            <a:r>
              <a:rPr lang="ru-RU" sz="2800" dirty="0">
                <a:solidFill>
                  <a:srgbClr val="0070C0"/>
                </a:solidFill>
              </a:rPr>
              <a:t> и </a:t>
            </a:r>
            <a:r>
              <a:rPr lang="ru-RU" sz="2800" dirty="0" err="1">
                <a:solidFill>
                  <a:srgbClr val="0070C0"/>
                </a:solidFill>
              </a:rPr>
              <a:t>крайна</a:t>
            </a:r>
            <a:r>
              <a:rPr lang="ru-RU" sz="2800" dirty="0">
                <a:solidFill>
                  <a:srgbClr val="0070C0"/>
                </a:solidFill>
              </a:rPr>
              <a:t> дата за </a:t>
            </a:r>
            <a:r>
              <a:rPr lang="ru-RU" sz="2800" dirty="0" err="1">
                <a:solidFill>
                  <a:srgbClr val="0070C0"/>
                </a:solidFill>
              </a:rPr>
              <a:t>използването</a:t>
            </a:r>
            <a:r>
              <a:rPr lang="ru-RU" sz="2800" dirty="0">
                <a:solidFill>
                  <a:srgbClr val="0070C0"/>
                </a:solidFill>
              </a:rPr>
              <a:t> на </a:t>
            </a:r>
            <a:r>
              <a:rPr lang="ru-RU" sz="2800" dirty="0" err="1">
                <a:solidFill>
                  <a:srgbClr val="0070C0"/>
                </a:solidFill>
              </a:rPr>
              <a:t>въглища</a:t>
            </a:r>
            <a:r>
              <a:rPr lang="ru-RU" sz="2800" dirty="0">
                <a:solidFill>
                  <a:srgbClr val="0070C0"/>
                </a:solidFill>
              </a:rPr>
              <a:t>. </a:t>
            </a:r>
            <a:endParaRPr lang="ru-RU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Руската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инвазия в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Украйна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и плана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REPowerEU</a:t>
            </a:r>
            <a:endParaRPr lang="en-US" sz="32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70C0"/>
                </a:solidFill>
              </a:rPr>
              <a:t>На 18 май 2022г. ЕК </a:t>
            </a:r>
            <a:r>
              <a:rPr lang="ru-RU" sz="2600" b="1" dirty="0" err="1">
                <a:solidFill>
                  <a:srgbClr val="0070C0"/>
                </a:solidFill>
              </a:rPr>
              <a:t>представи</a:t>
            </a:r>
            <a:r>
              <a:rPr lang="ru-RU" sz="2600" b="1" dirty="0">
                <a:solidFill>
                  <a:srgbClr val="0070C0"/>
                </a:solidFill>
              </a:rPr>
              <a:t> плана </a:t>
            </a:r>
            <a:r>
              <a:rPr lang="ru-RU" sz="2600" b="1" dirty="0" err="1">
                <a:solidFill>
                  <a:srgbClr val="0070C0"/>
                </a:solidFill>
              </a:rPr>
              <a:t>REPowerEU</a:t>
            </a:r>
            <a:r>
              <a:rPr lang="ru-RU" sz="2600" b="1" dirty="0">
                <a:solidFill>
                  <a:srgbClr val="0070C0"/>
                </a:solidFill>
              </a:rPr>
              <a:t>, </a:t>
            </a:r>
            <a:r>
              <a:rPr lang="ru-RU" sz="2600" b="1" dirty="0" err="1">
                <a:solidFill>
                  <a:srgbClr val="0070C0"/>
                </a:solidFill>
              </a:rPr>
              <a:t>който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има</a:t>
            </a:r>
            <a:r>
              <a:rPr lang="ru-RU" sz="2600" b="1" dirty="0">
                <a:solidFill>
                  <a:srgbClr val="0070C0"/>
                </a:solidFill>
              </a:rPr>
              <a:t> за цел да прекрати </a:t>
            </a:r>
            <a:r>
              <a:rPr lang="ru-RU" sz="2600" b="1" dirty="0" err="1">
                <a:solidFill>
                  <a:srgbClr val="0070C0"/>
                </a:solidFill>
              </a:rPr>
              <a:t>зависимостта</a:t>
            </a:r>
            <a:r>
              <a:rPr lang="ru-RU" sz="2600" b="1" dirty="0">
                <a:solidFill>
                  <a:srgbClr val="0070C0"/>
                </a:solidFill>
              </a:rPr>
              <a:t> на ЕС от </a:t>
            </a:r>
            <a:r>
              <a:rPr lang="ru-RU" sz="2600" b="1" dirty="0" err="1">
                <a:solidFill>
                  <a:srgbClr val="0070C0"/>
                </a:solidFill>
              </a:rPr>
              <a:t>руските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изкопаеми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горива</a:t>
            </a:r>
            <a:r>
              <a:rPr lang="ru-RU" sz="2600" b="1" dirty="0">
                <a:solidFill>
                  <a:srgbClr val="0070C0"/>
                </a:solidFill>
              </a:rPr>
              <a:t> и да </a:t>
            </a:r>
            <a:r>
              <a:rPr lang="ru-RU" sz="2600" b="1" dirty="0" err="1">
                <a:solidFill>
                  <a:srgbClr val="0070C0"/>
                </a:solidFill>
              </a:rPr>
              <a:t>преодолее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кризата</a:t>
            </a:r>
            <a:r>
              <a:rPr lang="ru-RU" sz="2600" b="1" dirty="0">
                <a:solidFill>
                  <a:srgbClr val="0070C0"/>
                </a:solidFill>
              </a:rPr>
              <a:t>, </a:t>
            </a:r>
            <a:r>
              <a:rPr lang="ru-RU" sz="2600" b="1" dirty="0" err="1">
                <a:solidFill>
                  <a:srgbClr val="0070C0"/>
                </a:solidFill>
              </a:rPr>
              <a:t>породена</a:t>
            </a:r>
            <a:r>
              <a:rPr lang="ru-RU" sz="2600" b="1" dirty="0">
                <a:solidFill>
                  <a:srgbClr val="0070C0"/>
                </a:solidFill>
              </a:rPr>
              <a:t> от </a:t>
            </a:r>
            <a:r>
              <a:rPr lang="ru-RU" sz="2600" b="1" dirty="0" err="1">
                <a:solidFill>
                  <a:srgbClr val="0070C0"/>
                </a:solidFill>
              </a:rPr>
              <a:t>изменението</a:t>
            </a:r>
            <a:r>
              <a:rPr lang="ru-RU" sz="2600" b="1" dirty="0">
                <a:solidFill>
                  <a:srgbClr val="0070C0"/>
                </a:solidFill>
              </a:rPr>
              <a:t> на климата. </a:t>
            </a:r>
            <a:endParaRPr lang="ru-RU" sz="2600" b="1" dirty="0" smtClean="0">
              <a:solidFill>
                <a:srgbClr val="0070C0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600" dirty="0" err="1" smtClean="0">
                <a:solidFill>
                  <a:srgbClr val="0070C0"/>
                </a:solidFill>
              </a:rPr>
              <a:t>Комисията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предлага</a:t>
            </a:r>
            <a:r>
              <a:rPr lang="ru-RU" sz="2600" dirty="0">
                <a:solidFill>
                  <a:srgbClr val="0070C0"/>
                </a:solidFill>
              </a:rPr>
              <a:t> да се направят </a:t>
            </a:r>
            <a:r>
              <a:rPr lang="ru-RU" sz="2600" dirty="0" err="1">
                <a:solidFill>
                  <a:srgbClr val="0070C0"/>
                </a:solidFill>
              </a:rPr>
              <a:t>целенасочени</a:t>
            </a:r>
            <a:r>
              <a:rPr lang="ru-RU" sz="2600" dirty="0">
                <a:solidFill>
                  <a:srgbClr val="0070C0"/>
                </a:solidFill>
              </a:rPr>
              <a:t> изменения на Регламента за Механизма за </a:t>
            </a:r>
            <a:r>
              <a:rPr lang="ru-RU" sz="2600" dirty="0" err="1">
                <a:solidFill>
                  <a:srgbClr val="0070C0"/>
                </a:solidFill>
              </a:rPr>
              <a:t>възстановяване</a:t>
            </a:r>
            <a:r>
              <a:rPr lang="ru-RU" sz="2600" dirty="0">
                <a:solidFill>
                  <a:srgbClr val="0070C0"/>
                </a:solidFill>
              </a:rPr>
              <a:t> и </a:t>
            </a:r>
            <a:r>
              <a:rPr lang="ru-RU" sz="2600" dirty="0" err="1">
                <a:solidFill>
                  <a:srgbClr val="0070C0"/>
                </a:solidFill>
              </a:rPr>
              <a:t>устойчивост</a:t>
            </a:r>
            <a:r>
              <a:rPr lang="ru-RU" sz="2600" dirty="0">
                <a:solidFill>
                  <a:srgbClr val="0070C0"/>
                </a:solidFill>
              </a:rPr>
              <a:t>, за да се включат в </a:t>
            </a:r>
            <a:r>
              <a:rPr lang="ru-RU" sz="2600" dirty="0" err="1">
                <a:solidFill>
                  <a:srgbClr val="0070C0"/>
                </a:solidFill>
              </a:rPr>
              <a:t>съществуващите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планове</a:t>
            </a:r>
            <a:r>
              <a:rPr lang="ru-RU" sz="2600" dirty="0">
                <a:solidFill>
                  <a:srgbClr val="0070C0"/>
                </a:solidFill>
              </a:rPr>
              <a:t> за </a:t>
            </a:r>
            <a:r>
              <a:rPr lang="ru-RU" sz="2600" dirty="0" err="1">
                <a:solidFill>
                  <a:srgbClr val="0070C0"/>
                </a:solidFill>
              </a:rPr>
              <a:t>възстановяване</a:t>
            </a:r>
            <a:r>
              <a:rPr lang="ru-RU" sz="2600" dirty="0">
                <a:solidFill>
                  <a:srgbClr val="0070C0"/>
                </a:solidFill>
              </a:rPr>
              <a:t> и </a:t>
            </a:r>
            <a:r>
              <a:rPr lang="ru-RU" sz="2600" dirty="0" err="1">
                <a:solidFill>
                  <a:srgbClr val="0070C0"/>
                </a:solidFill>
              </a:rPr>
              <a:t>устойчивост</a:t>
            </a:r>
            <a:r>
              <a:rPr lang="ru-RU" sz="2600" dirty="0">
                <a:solidFill>
                  <a:srgbClr val="0070C0"/>
                </a:solidFill>
              </a:rPr>
              <a:t> на </a:t>
            </a:r>
            <a:r>
              <a:rPr lang="ru-RU" sz="2600" dirty="0" err="1">
                <a:solidFill>
                  <a:srgbClr val="0070C0"/>
                </a:solidFill>
              </a:rPr>
              <a:t>държавите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членки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специални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глави</a:t>
            </a:r>
            <a:r>
              <a:rPr lang="ru-RU" sz="2600" dirty="0">
                <a:solidFill>
                  <a:srgbClr val="0070C0"/>
                </a:solidFill>
              </a:rPr>
              <a:t> за плана </a:t>
            </a:r>
            <a:r>
              <a:rPr lang="ru-RU" sz="2600" dirty="0" err="1">
                <a:solidFill>
                  <a:srgbClr val="0070C0"/>
                </a:solidFill>
              </a:rPr>
              <a:t>REPowerEU</a:t>
            </a:r>
            <a:r>
              <a:rPr lang="ru-RU" sz="2600" dirty="0">
                <a:solidFill>
                  <a:srgbClr val="0070C0"/>
                </a:solidFill>
              </a:rPr>
              <a:t>.  </a:t>
            </a:r>
            <a:endParaRPr lang="ru-RU" sz="2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small" dirty="0" err="1" smtClean="0">
                <a:solidFill>
                  <a:srgbClr val="FFC000"/>
                </a:solidFill>
                <a:latin typeface="+mj-lt"/>
              </a:rPr>
              <a:t>REPowerEU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bg-BG" sz="4400" b="1" dirty="0">
                <a:latin typeface="+mj-lt"/>
              </a:rPr>
              <a:t>Основните мерки в плана, които имат отношение към сградите са:</a:t>
            </a:r>
            <a:endParaRPr lang="en-US" sz="4400" b="1" dirty="0">
              <a:latin typeface="+mj-lt"/>
            </a:endParaRPr>
          </a:p>
          <a:p>
            <a:pPr marL="0" indent="0">
              <a:buNone/>
            </a:pPr>
            <a:r>
              <a:rPr lang="ru-RU" sz="4400" b="1" dirty="0" smtClean="0">
                <a:latin typeface="+mj-lt"/>
              </a:rPr>
              <a:t>1. </a:t>
            </a:r>
            <a:r>
              <a:rPr lang="ru-RU" sz="4400" b="1" dirty="0" err="1" smtClean="0">
                <a:latin typeface="+mj-lt"/>
              </a:rPr>
              <a:t>Икономии</a:t>
            </a:r>
            <a:r>
              <a:rPr lang="ru-RU" sz="4400" b="1" dirty="0" smtClean="0">
                <a:latin typeface="+mj-lt"/>
              </a:rPr>
              <a:t> </a:t>
            </a:r>
            <a:r>
              <a:rPr lang="ru-RU" sz="4400" b="1" dirty="0">
                <a:latin typeface="+mj-lt"/>
              </a:rPr>
              <a:t>на </a:t>
            </a:r>
            <a:r>
              <a:rPr lang="ru-RU" sz="4400" b="1" dirty="0" err="1">
                <a:latin typeface="+mj-lt"/>
              </a:rPr>
              <a:t>енергия</a:t>
            </a:r>
            <a:r>
              <a:rPr lang="ru-RU" sz="4400" b="1" dirty="0">
                <a:latin typeface="+mj-lt"/>
              </a:rPr>
              <a:t> </a:t>
            </a:r>
            <a:r>
              <a:rPr lang="ru-RU" sz="3800" dirty="0">
                <a:latin typeface="+mj-lt"/>
              </a:rPr>
              <a:t>- </a:t>
            </a:r>
            <a:r>
              <a:rPr lang="ru-RU" sz="4200" dirty="0">
                <a:latin typeface="+mj-lt"/>
              </a:rPr>
              <a:t>те </a:t>
            </a:r>
            <a:r>
              <a:rPr lang="ru-RU" sz="4200" dirty="0" err="1">
                <a:latin typeface="+mj-lt"/>
              </a:rPr>
              <a:t>са</a:t>
            </a:r>
            <a:r>
              <a:rPr lang="ru-RU" sz="4200" dirty="0">
                <a:latin typeface="+mj-lt"/>
              </a:rPr>
              <a:t> </a:t>
            </a:r>
            <a:r>
              <a:rPr lang="ru-RU" sz="4200" dirty="0" err="1">
                <a:latin typeface="+mj-lt"/>
              </a:rPr>
              <a:t>най-бързият</a:t>
            </a:r>
            <a:r>
              <a:rPr lang="ru-RU" sz="4200" dirty="0">
                <a:latin typeface="+mj-lt"/>
              </a:rPr>
              <a:t> и </a:t>
            </a:r>
            <a:r>
              <a:rPr lang="ru-RU" sz="4200" dirty="0" err="1">
                <a:latin typeface="+mj-lt"/>
              </a:rPr>
              <a:t>най-евтиният</a:t>
            </a:r>
            <a:r>
              <a:rPr lang="ru-RU" sz="4200" dirty="0">
                <a:latin typeface="+mj-lt"/>
              </a:rPr>
              <a:t> начин за </a:t>
            </a:r>
            <a:r>
              <a:rPr lang="ru-RU" sz="4200" dirty="0" err="1">
                <a:latin typeface="+mj-lt"/>
              </a:rPr>
              <a:t>справяне</a:t>
            </a:r>
            <a:r>
              <a:rPr lang="ru-RU" sz="4200" dirty="0">
                <a:latin typeface="+mj-lt"/>
              </a:rPr>
              <a:t> с </a:t>
            </a:r>
            <a:r>
              <a:rPr lang="ru-RU" sz="4200" dirty="0" err="1">
                <a:latin typeface="+mj-lt"/>
              </a:rPr>
              <a:t>текущата</a:t>
            </a:r>
            <a:r>
              <a:rPr lang="ru-RU" sz="4200" dirty="0">
                <a:latin typeface="+mj-lt"/>
              </a:rPr>
              <a:t> </a:t>
            </a:r>
            <a:r>
              <a:rPr lang="ru-RU" sz="4200" dirty="0" err="1">
                <a:latin typeface="+mj-lt"/>
              </a:rPr>
              <a:t>енергийна</a:t>
            </a:r>
            <a:r>
              <a:rPr lang="ru-RU" sz="4200" dirty="0">
                <a:latin typeface="+mj-lt"/>
              </a:rPr>
              <a:t> криза и за </a:t>
            </a:r>
            <a:r>
              <a:rPr lang="ru-RU" sz="4200" dirty="0" err="1">
                <a:latin typeface="+mj-lt"/>
              </a:rPr>
              <a:t>намаляване</a:t>
            </a:r>
            <a:r>
              <a:rPr lang="ru-RU" sz="4200" dirty="0">
                <a:latin typeface="+mj-lt"/>
              </a:rPr>
              <a:t> на </a:t>
            </a:r>
            <a:r>
              <a:rPr lang="ru-RU" sz="4200" dirty="0" err="1">
                <a:latin typeface="+mj-lt"/>
              </a:rPr>
              <a:t>сметките</a:t>
            </a:r>
            <a:r>
              <a:rPr lang="ru-RU" sz="4200" dirty="0">
                <a:latin typeface="+mj-lt"/>
              </a:rPr>
              <a:t>. </a:t>
            </a:r>
          </a:p>
          <a:p>
            <a:r>
              <a:rPr lang="ru-RU" sz="3800" dirty="0">
                <a:latin typeface="+mj-lt"/>
              </a:rPr>
              <a:t>o	</a:t>
            </a:r>
            <a:r>
              <a:rPr lang="ru-RU" sz="3800" dirty="0" err="1">
                <a:latin typeface="+mj-lt"/>
              </a:rPr>
              <a:t>Комисията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предлага</a:t>
            </a:r>
            <a:r>
              <a:rPr lang="ru-RU" sz="3800" dirty="0">
                <a:latin typeface="+mj-lt"/>
              </a:rPr>
              <a:t> да се укрепят </a:t>
            </a:r>
            <a:r>
              <a:rPr lang="ru-RU" sz="3800" dirty="0" err="1">
                <a:latin typeface="+mj-lt"/>
              </a:rPr>
              <a:t>дългосрочните</a:t>
            </a:r>
            <a:r>
              <a:rPr lang="ru-RU" sz="3800" dirty="0">
                <a:latin typeface="+mj-lt"/>
              </a:rPr>
              <a:t> мерки за </a:t>
            </a:r>
            <a:r>
              <a:rPr lang="ru-RU" sz="3800" dirty="0" err="1">
                <a:latin typeface="+mj-lt"/>
              </a:rPr>
              <a:t>енергийна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ефективност</a:t>
            </a:r>
            <a:r>
              <a:rPr lang="ru-RU" sz="3800" dirty="0">
                <a:latin typeface="+mj-lt"/>
              </a:rPr>
              <a:t>, </a:t>
            </a:r>
            <a:r>
              <a:rPr lang="ru-RU" sz="3800" dirty="0" err="1">
                <a:latin typeface="+mj-lt"/>
              </a:rPr>
              <a:t>включително</a:t>
            </a:r>
            <a:r>
              <a:rPr lang="ru-RU" sz="3800" dirty="0">
                <a:latin typeface="+mj-lt"/>
              </a:rPr>
              <a:t> като се </a:t>
            </a:r>
            <a:r>
              <a:rPr lang="ru-RU" sz="3800" dirty="0" err="1">
                <a:latin typeface="+mj-lt"/>
              </a:rPr>
              <a:t>увеличи</a:t>
            </a:r>
            <a:r>
              <a:rPr lang="ru-RU" sz="3800" dirty="0">
                <a:latin typeface="+mj-lt"/>
              </a:rPr>
              <a:t> от 9 на 13 процента </a:t>
            </a:r>
            <a:r>
              <a:rPr lang="ru-RU" sz="3800" dirty="0" err="1">
                <a:latin typeface="+mj-lt"/>
              </a:rPr>
              <a:t>обвързващата</a:t>
            </a:r>
            <a:r>
              <a:rPr lang="ru-RU" sz="3800" dirty="0">
                <a:latin typeface="+mj-lt"/>
              </a:rPr>
              <a:t> цел за </a:t>
            </a:r>
            <a:r>
              <a:rPr lang="ru-RU" sz="3800" dirty="0" err="1">
                <a:latin typeface="+mj-lt"/>
              </a:rPr>
              <a:t>енергийна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ефективност</a:t>
            </a:r>
            <a:r>
              <a:rPr lang="ru-RU" sz="3800" dirty="0">
                <a:latin typeface="+mj-lt"/>
              </a:rPr>
              <a:t> в </a:t>
            </a:r>
            <a:r>
              <a:rPr lang="ru-RU" sz="3800" dirty="0" err="1">
                <a:latin typeface="+mj-lt"/>
              </a:rPr>
              <a:t>рамките</a:t>
            </a:r>
            <a:r>
              <a:rPr lang="ru-RU" sz="3800" dirty="0">
                <a:latin typeface="+mj-lt"/>
              </a:rPr>
              <a:t> на пакета „</a:t>
            </a:r>
            <a:r>
              <a:rPr lang="ru-RU" sz="3800" dirty="0" err="1">
                <a:latin typeface="+mj-lt"/>
              </a:rPr>
              <a:t>Подготвени</a:t>
            </a:r>
            <a:r>
              <a:rPr lang="ru-RU" sz="3800" dirty="0">
                <a:latin typeface="+mj-lt"/>
              </a:rPr>
              <a:t> за цел 55“, </a:t>
            </a:r>
            <a:r>
              <a:rPr lang="ru-RU" sz="3800" dirty="0" err="1">
                <a:latin typeface="+mj-lt"/>
              </a:rPr>
              <a:t>който</a:t>
            </a:r>
            <a:r>
              <a:rPr lang="ru-RU" sz="3800" dirty="0">
                <a:latin typeface="+mj-lt"/>
              </a:rPr>
              <a:t> е част от </a:t>
            </a:r>
            <a:r>
              <a:rPr lang="ru-RU" sz="3800" dirty="0" err="1">
                <a:latin typeface="+mj-lt"/>
              </a:rPr>
              <a:t>законодателството</a:t>
            </a:r>
            <a:r>
              <a:rPr lang="ru-RU" sz="3800" dirty="0">
                <a:latin typeface="+mj-lt"/>
              </a:rPr>
              <a:t> по </a:t>
            </a:r>
            <a:r>
              <a:rPr lang="ru-RU" sz="3800" dirty="0" err="1">
                <a:latin typeface="+mj-lt"/>
              </a:rPr>
              <a:t>линията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Европейския</a:t>
            </a:r>
            <a:r>
              <a:rPr lang="ru-RU" sz="3800" dirty="0">
                <a:latin typeface="+mj-lt"/>
              </a:rPr>
              <a:t> зелен пакт. </a:t>
            </a:r>
          </a:p>
          <a:p>
            <a:r>
              <a:rPr lang="ru-RU" sz="3800" dirty="0">
                <a:latin typeface="+mj-lt"/>
              </a:rPr>
              <a:t>o	План на ЕС за </a:t>
            </a:r>
            <a:r>
              <a:rPr lang="ru-RU" sz="3800" dirty="0" err="1">
                <a:latin typeface="+mj-lt"/>
              </a:rPr>
              <a:t>енергоспестяване</a:t>
            </a:r>
            <a:r>
              <a:rPr lang="ru-RU" sz="3800" dirty="0">
                <a:latin typeface="+mj-lt"/>
              </a:rPr>
              <a:t>, в </a:t>
            </a:r>
            <a:r>
              <a:rPr lang="ru-RU" sz="3800" dirty="0" err="1">
                <a:latin typeface="+mj-lt"/>
              </a:rPr>
              <a:t>който</a:t>
            </a:r>
            <a:r>
              <a:rPr lang="ru-RU" sz="3800" dirty="0">
                <a:latin typeface="+mj-lt"/>
              </a:rPr>
              <a:t> подробно се </a:t>
            </a:r>
            <a:r>
              <a:rPr lang="ru-RU" sz="3800" dirty="0" err="1">
                <a:latin typeface="+mj-lt"/>
              </a:rPr>
              <a:t>описват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краткосрочните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промени</a:t>
            </a:r>
            <a:r>
              <a:rPr lang="ru-RU" sz="3800" dirty="0">
                <a:latin typeface="+mj-lt"/>
              </a:rPr>
              <a:t> в </a:t>
            </a:r>
            <a:r>
              <a:rPr lang="ru-RU" sz="3800" dirty="0" err="1">
                <a:latin typeface="+mj-lt"/>
              </a:rPr>
              <a:t>поведението</a:t>
            </a:r>
            <a:r>
              <a:rPr lang="ru-RU" sz="3800" dirty="0">
                <a:latin typeface="+mj-lt"/>
              </a:rPr>
              <a:t>, които </a:t>
            </a:r>
            <a:r>
              <a:rPr lang="ru-RU" sz="3800" dirty="0" err="1">
                <a:latin typeface="+mj-lt"/>
              </a:rPr>
              <a:t>биха</a:t>
            </a:r>
            <a:r>
              <a:rPr lang="ru-RU" sz="3800" dirty="0">
                <a:latin typeface="+mj-lt"/>
              </a:rPr>
              <a:t> могли да </a:t>
            </a:r>
            <a:r>
              <a:rPr lang="ru-RU" sz="3800" dirty="0" err="1">
                <a:latin typeface="+mj-lt"/>
              </a:rPr>
              <a:t>намалят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търсенето</a:t>
            </a:r>
            <a:r>
              <a:rPr lang="ru-RU" sz="3800" dirty="0">
                <a:latin typeface="+mj-lt"/>
              </a:rPr>
              <a:t> на газ и </a:t>
            </a:r>
            <a:r>
              <a:rPr lang="ru-RU" sz="3800" dirty="0" err="1">
                <a:latin typeface="+mj-lt"/>
              </a:rPr>
              <a:t>нефт</a:t>
            </a:r>
            <a:r>
              <a:rPr lang="ru-RU" sz="3800" dirty="0">
                <a:latin typeface="+mj-lt"/>
              </a:rPr>
              <a:t> с 5 %, и се </a:t>
            </a:r>
            <a:r>
              <a:rPr lang="ru-RU" sz="3800" dirty="0" err="1">
                <a:latin typeface="+mj-lt"/>
              </a:rPr>
              <a:t>приканват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държавите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членки</a:t>
            </a:r>
            <a:r>
              <a:rPr lang="ru-RU" sz="3800" dirty="0">
                <a:latin typeface="+mj-lt"/>
              </a:rPr>
              <a:t> да </a:t>
            </a:r>
            <a:r>
              <a:rPr lang="ru-RU" sz="3800" dirty="0" err="1">
                <a:latin typeface="+mj-lt"/>
              </a:rPr>
              <a:t>започнат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специални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комуникационни</a:t>
            </a:r>
            <a:r>
              <a:rPr lang="ru-RU" sz="3800" dirty="0">
                <a:latin typeface="+mj-lt"/>
              </a:rPr>
              <a:t> кампании за </a:t>
            </a:r>
            <a:r>
              <a:rPr lang="ru-RU" sz="3800" dirty="0" err="1">
                <a:latin typeface="+mj-lt"/>
              </a:rPr>
              <a:t>домакинствата</a:t>
            </a:r>
            <a:r>
              <a:rPr lang="ru-RU" sz="3800" dirty="0">
                <a:latin typeface="+mj-lt"/>
              </a:rPr>
              <a:t> и </a:t>
            </a:r>
            <a:r>
              <a:rPr lang="ru-RU" sz="3800" dirty="0" err="1">
                <a:latin typeface="+mj-lt"/>
              </a:rPr>
              <a:t>промишлеността</a:t>
            </a:r>
            <a:r>
              <a:rPr lang="ru-RU" sz="3800" dirty="0">
                <a:latin typeface="+mj-lt"/>
              </a:rPr>
              <a:t>. </a:t>
            </a:r>
          </a:p>
          <a:p>
            <a:r>
              <a:rPr lang="ru-RU" sz="3800" dirty="0">
                <a:latin typeface="+mj-lt"/>
              </a:rPr>
              <a:t>o	</a:t>
            </a:r>
            <a:r>
              <a:rPr lang="ru-RU" sz="3800" dirty="0" err="1">
                <a:latin typeface="+mj-lt"/>
              </a:rPr>
              <a:t>Държавите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членки</a:t>
            </a:r>
            <a:r>
              <a:rPr lang="ru-RU" sz="3800" dirty="0">
                <a:latin typeface="+mj-lt"/>
              </a:rPr>
              <a:t> се </a:t>
            </a:r>
            <a:r>
              <a:rPr lang="ru-RU" sz="3800" dirty="0" err="1">
                <a:latin typeface="+mj-lt"/>
              </a:rPr>
              <a:t>поощряват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също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така</a:t>
            </a:r>
            <a:r>
              <a:rPr lang="ru-RU" sz="3800" dirty="0">
                <a:latin typeface="+mj-lt"/>
              </a:rPr>
              <a:t> да </a:t>
            </a:r>
            <a:r>
              <a:rPr lang="ru-RU" sz="3800" dirty="0" err="1">
                <a:latin typeface="+mj-lt"/>
              </a:rPr>
              <a:t>използват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фискални</a:t>
            </a:r>
            <a:r>
              <a:rPr lang="ru-RU" sz="3800" dirty="0">
                <a:latin typeface="+mj-lt"/>
              </a:rPr>
              <a:t> мерки за </a:t>
            </a:r>
            <a:r>
              <a:rPr lang="ru-RU" sz="3800" dirty="0" err="1">
                <a:latin typeface="+mj-lt"/>
              </a:rPr>
              <a:t>насърчаване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икономиите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енергия</a:t>
            </a:r>
            <a:r>
              <a:rPr lang="ru-RU" sz="3800" dirty="0">
                <a:latin typeface="+mj-lt"/>
              </a:rPr>
              <a:t>, като например </a:t>
            </a:r>
            <a:r>
              <a:rPr lang="ru-RU" sz="3800" dirty="0" err="1">
                <a:latin typeface="+mj-lt"/>
              </a:rPr>
              <a:t>намалени</a:t>
            </a:r>
            <a:r>
              <a:rPr lang="ru-RU" sz="3800" dirty="0">
                <a:latin typeface="+mj-lt"/>
              </a:rPr>
              <a:t> ставки на ДДС за </a:t>
            </a:r>
            <a:r>
              <a:rPr lang="ru-RU" sz="3800" dirty="0" err="1">
                <a:latin typeface="+mj-lt"/>
              </a:rPr>
              <a:t>енергийно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ефективни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отоплителни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инсталации</a:t>
            </a:r>
            <a:r>
              <a:rPr lang="ru-RU" sz="3800" dirty="0">
                <a:latin typeface="+mj-lt"/>
              </a:rPr>
              <a:t>, </a:t>
            </a:r>
            <a:r>
              <a:rPr lang="ru-RU" sz="3800" dirty="0" err="1">
                <a:latin typeface="+mj-lt"/>
              </a:rPr>
              <a:t>изолации</a:t>
            </a:r>
            <a:r>
              <a:rPr lang="ru-RU" sz="3800" dirty="0">
                <a:latin typeface="+mj-lt"/>
              </a:rPr>
              <a:t> на сгради и </a:t>
            </a:r>
            <a:r>
              <a:rPr lang="ru-RU" sz="3800" dirty="0" err="1">
                <a:latin typeface="+mj-lt"/>
              </a:rPr>
              <a:t>уреди</a:t>
            </a:r>
            <a:r>
              <a:rPr lang="ru-RU" sz="3800" dirty="0">
                <a:latin typeface="+mj-lt"/>
              </a:rPr>
              <a:t> и </a:t>
            </a:r>
            <a:r>
              <a:rPr lang="ru-RU" sz="3800" dirty="0" err="1">
                <a:latin typeface="+mj-lt"/>
              </a:rPr>
              <a:t>продукти</a:t>
            </a:r>
            <a:r>
              <a:rPr lang="ru-RU" sz="3800" dirty="0">
                <a:latin typeface="+mj-lt"/>
              </a:rPr>
              <a:t>. </a:t>
            </a:r>
          </a:p>
          <a:p>
            <a:r>
              <a:rPr lang="ru-RU" sz="3800" dirty="0">
                <a:latin typeface="+mj-lt"/>
              </a:rPr>
              <a:t>o	</a:t>
            </a:r>
            <a:r>
              <a:rPr lang="ru-RU" sz="3800" dirty="0" err="1">
                <a:latin typeface="+mj-lt"/>
              </a:rPr>
              <a:t>Комисията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установява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извънредни</a:t>
            </a:r>
            <a:r>
              <a:rPr lang="ru-RU" sz="3800" dirty="0">
                <a:latin typeface="+mj-lt"/>
              </a:rPr>
              <a:t> мерки в случай на </a:t>
            </a:r>
            <a:r>
              <a:rPr lang="ru-RU" sz="3800" dirty="0" err="1">
                <a:latin typeface="+mj-lt"/>
              </a:rPr>
              <a:t>голямо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прекъсване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доставките</a:t>
            </a:r>
            <a:r>
              <a:rPr lang="ru-RU" sz="3800" dirty="0">
                <a:latin typeface="+mj-lt"/>
              </a:rPr>
              <a:t> и </a:t>
            </a:r>
            <a:r>
              <a:rPr lang="ru-RU" sz="3800" dirty="0" err="1">
                <a:latin typeface="+mj-lt"/>
              </a:rPr>
              <a:t>ще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издаде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насоки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относно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критериите</a:t>
            </a:r>
            <a:r>
              <a:rPr lang="ru-RU" sz="3800" dirty="0">
                <a:latin typeface="+mj-lt"/>
              </a:rPr>
              <a:t> за </a:t>
            </a:r>
            <a:r>
              <a:rPr lang="ru-RU" sz="3800" dirty="0" err="1">
                <a:latin typeface="+mj-lt"/>
              </a:rPr>
              <a:t>приоритизиране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потребителите</a:t>
            </a:r>
            <a:r>
              <a:rPr lang="ru-RU" sz="3800" dirty="0">
                <a:latin typeface="+mj-lt"/>
              </a:rPr>
              <a:t> и </a:t>
            </a:r>
            <a:r>
              <a:rPr lang="ru-RU" sz="3800" dirty="0" err="1">
                <a:latin typeface="+mj-lt"/>
              </a:rPr>
              <a:t>ще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способства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err="1">
                <a:latin typeface="+mj-lt"/>
              </a:rPr>
              <a:t>изготвянето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координиран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равнище</a:t>
            </a:r>
            <a:r>
              <a:rPr lang="ru-RU" sz="3800" dirty="0">
                <a:latin typeface="+mj-lt"/>
              </a:rPr>
              <a:t> ЕС план за </a:t>
            </a:r>
            <a:r>
              <a:rPr lang="ru-RU" sz="3800" dirty="0" err="1">
                <a:latin typeface="+mj-lt"/>
              </a:rPr>
              <a:t>намаляване</a:t>
            </a:r>
            <a:r>
              <a:rPr lang="ru-RU" sz="3800" dirty="0">
                <a:latin typeface="+mj-lt"/>
              </a:rPr>
              <a:t> на </a:t>
            </a:r>
            <a:r>
              <a:rPr lang="ru-RU" sz="3800" dirty="0" err="1">
                <a:latin typeface="+mj-lt"/>
              </a:rPr>
              <a:t>търсенето</a:t>
            </a:r>
            <a:r>
              <a:rPr lang="ru-RU" sz="3800" dirty="0">
                <a:latin typeface="+mj-lt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 dirty="0" err="1" smtClean="0">
                <a:solidFill>
                  <a:srgbClr val="FFC000"/>
                </a:solidFill>
                <a:latin typeface="+mj-lt"/>
              </a:rPr>
              <a:t>REPowerEU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bg-BG" b="1" dirty="0" smtClean="0">
                <a:latin typeface="+mj-lt"/>
              </a:rPr>
              <a:t>2. </a:t>
            </a:r>
            <a:r>
              <a:rPr lang="en-GB" b="1" dirty="0" err="1" smtClean="0">
                <a:latin typeface="+mj-lt"/>
              </a:rPr>
              <a:t>Ускоряване</a:t>
            </a:r>
            <a:r>
              <a:rPr lang="en-GB" b="1" dirty="0" smtClean="0">
                <a:latin typeface="+mj-lt"/>
              </a:rPr>
              <a:t> </a:t>
            </a:r>
            <a:r>
              <a:rPr lang="en-GB" b="1" dirty="0">
                <a:latin typeface="+mj-lt"/>
              </a:rPr>
              <a:t>на </a:t>
            </a:r>
            <a:r>
              <a:rPr lang="en-GB" b="1" dirty="0" err="1">
                <a:latin typeface="+mj-lt"/>
              </a:rPr>
              <a:t>използването</a:t>
            </a:r>
            <a:r>
              <a:rPr lang="en-GB" b="1" dirty="0">
                <a:latin typeface="+mj-lt"/>
              </a:rPr>
              <a:t> на </a:t>
            </a:r>
            <a:r>
              <a:rPr lang="en-GB" b="1" dirty="0" err="1">
                <a:latin typeface="+mj-lt"/>
              </a:rPr>
              <a:t>възобновяеми</a:t>
            </a:r>
            <a:r>
              <a:rPr lang="en-GB" b="1" dirty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енергийни</a:t>
            </a:r>
            <a:r>
              <a:rPr lang="en-GB" b="1" dirty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източници</a:t>
            </a:r>
            <a:r>
              <a:rPr lang="bg-BG" b="1" dirty="0">
                <a:latin typeface="+mj-lt"/>
              </a:rPr>
              <a:t> </a:t>
            </a:r>
            <a:r>
              <a:rPr lang="bg-BG" b="1" dirty="0" smtClean="0">
                <a:latin typeface="+mj-lt"/>
              </a:rPr>
              <a:t> </a:t>
            </a:r>
            <a:endParaRPr lang="en-US" b="1" dirty="0" smtClean="0">
              <a:latin typeface="+mj-lt"/>
            </a:endParaRPr>
          </a:p>
          <a:p>
            <a:pPr lvl="0"/>
            <a:r>
              <a:rPr lang="en-GB" dirty="0" err="1" smtClean="0">
                <a:latin typeface="+mj-lt"/>
              </a:rPr>
              <a:t>Комисията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>
                <a:latin typeface="+mj-lt"/>
              </a:rPr>
              <a:t>предлага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водещата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цел</a:t>
            </a:r>
            <a:r>
              <a:rPr lang="en-GB" dirty="0">
                <a:latin typeface="+mj-lt"/>
              </a:rPr>
              <a:t> за 2030 г. за </a:t>
            </a:r>
            <a:r>
              <a:rPr lang="en-GB" dirty="0" err="1">
                <a:latin typeface="+mj-lt"/>
              </a:rPr>
              <a:t>възобновяемите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енергийни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източници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да</a:t>
            </a:r>
            <a:r>
              <a:rPr lang="en-GB" dirty="0">
                <a:latin typeface="+mj-lt"/>
              </a:rPr>
              <a:t> се </a:t>
            </a:r>
            <a:r>
              <a:rPr lang="en-GB" dirty="0" err="1">
                <a:latin typeface="+mj-lt"/>
              </a:rPr>
              <a:t>увеличи</a:t>
            </a:r>
            <a:r>
              <a:rPr lang="en-GB" dirty="0">
                <a:latin typeface="+mj-lt"/>
              </a:rPr>
              <a:t> от 40 % на 45 % в </a:t>
            </a:r>
            <a:r>
              <a:rPr lang="en-GB" dirty="0" err="1">
                <a:latin typeface="+mj-lt"/>
              </a:rPr>
              <a:t>рамките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пакета</a:t>
            </a:r>
            <a:r>
              <a:rPr lang="en-GB" dirty="0">
                <a:latin typeface="+mj-lt"/>
              </a:rPr>
              <a:t> „</a:t>
            </a:r>
            <a:r>
              <a:rPr lang="en-GB" dirty="0" err="1">
                <a:latin typeface="+mj-lt"/>
              </a:rPr>
              <a:t>Подготвени</a:t>
            </a:r>
            <a:r>
              <a:rPr lang="en-GB" dirty="0">
                <a:latin typeface="+mj-lt"/>
              </a:rPr>
              <a:t> за </a:t>
            </a:r>
            <a:r>
              <a:rPr lang="en-GB" dirty="0" err="1">
                <a:latin typeface="+mj-lt"/>
              </a:rPr>
              <a:t>цел</a:t>
            </a:r>
            <a:r>
              <a:rPr lang="en-GB" dirty="0">
                <a:latin typeface="+mj-lt"/>
              </a:rPr>
              <a:t> 55“. </a:t>
            </a:r>
            <a:endParaRPr lang="en-GB" dirty="0" smtClean="0">
              <a:latin typeface="+mj-lt"/>
            </a:endParaRPr>
          </a:p>
          <a:p>
            <a:pPr lvl="0"/>
            <a:r>
              <a:rPr lang="en-GB" dirty="0" smtClean="0">
                <a:latin typeface="+mj-lt"/>
              </a:rPr>
              <a:t>С </a:t>
            </a:r>
            <a:r>
              <a:rPr lang="en-GB" dirty="0" err="1">
                <a:latin typeface="+mj-lt"/>
              </a:rPr>
              <a:t>определянето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тази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обща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повишена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амбиция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ще</a:t>
            </a:r>
            <a:r>
              <a:rPr lang="en-GB" dirty="0">
                <a:latin typeface="+mj-lt"/>
              </a:rPr>
              <a:t> се </a:t>
            </a:r>
            <a:r>
              <a:rPr lang="en-GB" dirty="0" err="1">
                <a:latin typeface="+mj-lt"/>
              </a:rPr>
              <a:t>създаде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рамка</a:t>
            </a:r>
            <a:r>
              <a:rPr lang="en-GB" dirty="0">
                <a:latin typeface="+mj-lt"/>
              </a:rPr>
              <a:t> за </a:t>
            </a:r>
            <a:r>
              <a:rPr lang="en-GB" dirty="0" err="1">
                <a:latin typeface="+mj-lt"/>
              </a:rPr>
              <a:t>други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инициативи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включително</a:t>
            </a:r>
            <a:r>
              <a:rPr lang="en-GB" dirty="0">
                <a:latin typeface="+mj-lt"/>
              </a:rPr>
              <a:t>:</a:t>
            </a:r>
            <a:endParaRPr lang="en-US" dirty="0">
              <a:latin typeface="+mj-lt"/>
            </a:endParaRPr>
          </a:p>
          <a:p>
            <a:pPr lvl="1"/>
            <a:r>
              <a:rPr lang="en-GB" dirty="0" err="1">
                <a:latin typeface="+mj-lt"/>
              </a:rPr>
              <a:t>Специална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стратегия</a:t>
            </a:r>
            <a:r>
              <a:rPr lang="en-GB" dirty="0">
                <a:latin typeface="+mj-lt"/>
              </a:rPr>
              <a:t> на ЕС за </a:t>
            </a:r>
            <a:r>
              <a:rPr lang="en-GB" dirty="0" err="1">
                <a:latin typeface="+mj-lt"/>
              </a:rPr>
              <a:t>слънчевата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енергия</a:t>
            </a:r>
            <a:r>
              <a:rPr lang="en-GB" dirty="0">
                <a:latin typeface="+mj-lt"/>
              </a:rPr>
              <a:t> с </a:t>
            </a:r>
            <a:r>
              <a:rPr lang="en-GB" dirty="0" err="1">
                <a:latin typeface="+mj-lt"/>
              </a:rPr>
              <a:t>цел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удвояване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слънчевия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фотоволтаичен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капацитет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до</a:t>
            </a:r>
            <a:r>
              <a:rPr lang="en-GB" dirty="0">
                <a:latin typeface="+mj-lt"/>
              </a:rPr>
              <a:t> 2025 г. и за </a:t>
            </a:r>
            <a:r>
              <a:rPr lang="en-GB" dirty="0" err="1">
                <a:latin typeface="+mj-lt"/>
              </a:rPr>
              <a:t>инсталиране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мощност</a:t>
            </a:r>
            <a:r>
              <a:rPr lang="en-GB" dirty="0">
                <a:latin typeface="+mj-lt"/>
              </a:rPr>
              <a:t> от 600 GW </a:t>
            </a:r>
            <a:r>
              <a:rPr lang="en-GB" dirty="0" err="1">
                <a:latin typeface="+mj-lt"/>
              </a:rPr>
              <a:t>до</a:t>
            </a:r>
            <a:r>
              <a:rPr lang="en-GB" dirty="0">
                <a:latin typeface="+mj-lt"/>
              </a:rPr>
              <a:t> 2030 г. </a:t>
            </a:r>
            <a:endParaRPr lang="en-US" dirty="0">
              <a:latin typeface="+mj-lt"/>
            </a:endParaRPr>
          </a:p>
          <a:p>
            <a:pPr lvl="1"/>
            <a:r>
              <a:rPr lang="en-GB" dirty="0" err="1">
                <a:latin typeface="+mj-lt"/>
              </a:rPr>
              <a:t>Инициативата</a:t>
            </a:r>
            <a:r>
              <a:rPr lang="en-GB" dirty="0">
                <a:latin typeface="+mj-lt"/>
              </a:rPr>
              <a:t> „</a:t>
            </a:r>
            <a:r>
              <a:rPr lang="en-GB" dirty="0" err="1">
                <a:latin typeface="+mj-lt"/>
              </a:rPr>
              <a:t>Слънчеви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покриви</a:t>
            </a:r>
            <a:r>
              <a:rPr lang="en-GB" dirty="0">
                <a:latin typeface="+mj-lt"/>
              </a:rPr>
              <a:t>“ с </a:t>
            </a:r>
            <a:r>
              <a:rPr lang="en-GB" dirty="0" err="1">
                <a:latin typeface="+mj-lt"/>
              </a:rPr>
              <a:t>поетапно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въвеждане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правно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задължение</a:t>
            </a:r>
            <a:r>
              <a:rPr lang="en-GB" dirty="0">
                <a:latin typeface="+mj-lt"/>
              </a:rPr>
              <a:t> за </a:t>
            </a:r>
            <a:r>
              <a:rPr lang="en-GB" dirty="0" err="1">
                <a:latin typeface="+mj-lt"/>
              </a:rPr>
              <a:t>инсталирането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слънчеви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панели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върху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нови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обществени</a:t>
            </a:r>
            <a:r>
              <a:rPr lang="en-GB" dirty="0">
                <a:latin typeface="+mj-lt"/>
              </a:rPr>
              <a:t> и </a:t>
            </a:r>
            <a:r>
              <a:rPr lang="en-GB" dirty="0" err="1">
                <a:latin typeface="+mj-lt"/>
              </a:rPr>
              <a:t>търговски</a:t>
            </a:r>
            <a:r>
              <a:rPr lang="en-GB" dirty="0">
                <a:latin typeface="+mj-lt"/>
              </a:rPr>
              <a:t> сгради и </a:t>
            </a:r>
            <a:r>
              <a:rPr lang="en-GB" dirty="0" err="1">
                <a:latin typeface="+mj-lt"/>
              </a:rPr>
              <a:t>нови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жилищни</a:t>
            </a:r>
            <a:r>
              <a:rPr lang="en-GB" dirty="0">
                <a:latin typeface="+mj-lt"/>
              </a:rPr>
              <a:t> сгради.</a:t>
            </a:r>
            <a:endParaRPr lang="en-US" dirty="0">
              <a:latin typeface="+mj-lt"/>
            </a:endParaRPr>
          </a:p>
          <a:p>
            <a:pPr lvl="1"/>
            <a:r>
              <a:rPr lang="en-GB" dirty="0" err="1">
                <a:latin typeface="+mj-lt"/>
              </a:rPr>
              <a:t>Удвояване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равнището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внедряване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термопомпи</a:t>
            </a:r>
            <a:r>
              <a:rPr lang="en-GB" dirty="0">
                <a:latin typeface="+mj-lt"/>
              </a:rPr>
              <a:t> и </a:t>
            </a:r>
            <a:r>
              <a:rPr lang="en-GB" dirty="0" err="1">
                <a:latin typeface="+mj-lt"/>
              </a:rPr>
              <a:t>мерки</a:t>
            </a:r>
            <a:r>
              <a:rPr lang="en-GB" dirty="0">
                <a:latin typeface="+mj-lt"/>
              </a:rPr>
              <a:t> за </a:t>
            </a:r>
            <a:r>
              <a:rPr lang="en-GB" dirty="0" err="1">
                <a:latin typeface="+mj-lt"/>
              </a:rPr>
              <a:t>интегрирането</a:t>
            </a:r>
            <a:r>
              <a:rPr lang="en-GB" dirty="0">
                <a:latin typeface="+mj-lt"/>
              </a:rPr>
              <a:t> на </a:t>
            </a:r>
            <a:r>
              <a:rPr lang="en-GB" dirty="0" err="1">
                <a:latin typeface="+mj-lt"/>
              </a:rPr>
              <a:t>геотермална</a:t>
            </a:r>
            <a:r>
              <a:rPr lang="en-GB" dirty="0">
                <a:latin typeface="+mj-lt"/>
              </a:rPr>
              <a:t> и </a:t>
            </a:r>
            <a:r>
              <a:rPr lang="en-GB" dirty="0" err="1">
                <a:latin typeface="+mj-lt"/>
              </a:rPr>
              <a:t>слънчева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топлинна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енергия</a:t>
            </a:r>
            <a:r>
              <a:rPr lang="en-GB" dirty="0">
                <a:latin typeface="+mj-lt"/>
              </a:rPr>
              <a:t> в </a:t>
            </a:r>
            <a:r>
              <a:rPr lang="en-GB" dirty="0" err="1">
                <a:latin typeface="+mj-lt"/>
              </a:rPr>
              <a:t>модернизираните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районни</a:t>
            </a:r>
            <a:r>
              <a:rPr lang="en-GB" dirty="0">
                <a:latin typeface="+mj-lt"/>
              </a:rPr>
              <a:t> и общински </a:t>
            </a:r>
            <a:r>
              <a:rPr lang="en-GB" dirty="0" err="1">
                <a:latin typeface="+mj-lt"/>
              </a:rPr>
              <a:t>отоплителни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системи</a:t>
            </a:r>
            <a:r>
              <a:rPr lang="en-GB" dirty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small" dirty="0" smtClean="0">
                <a:solidFill>
                  <a:srgbClr val="FFC000"/>
                </a:solidFill>
                <a:latin typeface="+mj-lt"/>
              </a:rPr>
              <a:t>Предложения за </a:t>
            </a:r>
            <a:r>
              <a:rPr lang="ru-RU" b="1" cap="small" dirty="0" err="1" smtClean="0">
                <a:solidFill>
                  <a:srgbClr val="FFC000"/>
                </a:solidFill>
                <a:latin typeface="+mj-lt"/>
              </a:rPr>
              <a:t>промени</a:t>
            </a:r>
            <a:r>
              <a:rPr lang="ru-RU" b="1" cap="small" dirty="0" smtClean="0">
                <a:solidFill>
                  <a:srgbClr val="FFC000"/>
                </a:solidFill>
                <a:latin typeface="+mj-lt"/>
              </a:rPr>
              <a:t> в ЗЕВИ и ЗЕ</a:t>
            </a:r>
            <a:r>
              <a:rPr lang="en-US" b="1" cap="small" dirty="0" smtClean="0">
                <a:solidFill>
                  <a:srgbClr val="FFC000"/>
                </a:solidFill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dirty="0" err="1" smtClean="0">
                <a:latin typeface="+mj-lt"/>
              </a:rPr>
              <a:t>Принципното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предложение в </a:t>
            </a:r>
            <a:r>
              <a:rPr lang="ru-RU" dirty="0" smtClean="0">
                <a:latin typeface="+mj-lt"/>
              </a:rPr>
              <a:t>ЗЕВИ и ЗЕ да </a:t>
            </a:r>
            <a:r>
              <a:rPr lang="ru-RU" dirty="0" err="1" smtClean="0">
                <a:latin typeface="+mj-lt"/>
              </a:rPr>
              <a:t>бъдат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въведени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възможности</a:t>
            </a:r>
            <a:r>
              <a:rPr lang="ru-RU" dirty="0" smtClean="0">
                <a:latin typeface="+mj-lt"/>
              </a:rPr>
              <a:t> за </a:t>
            </a:r>
            <a:r>
              <a:rPr lang="ru-RU" dirty="0" err="1" smtClean="0">
                <a:latin typeface="+mj-lt"/>
              </a:rPr>
              <a:t>производителите</a:t>
            </a:r>
            <a:r>
              <a:rPr lang="ru-RU" dirty="0" smtClean="0">
                <a:latin typeface="+mj-lt"/>
              </a:rPr>
              <a:t> на </a:t>
            </a:r>
            <a:r>
              <a:rPr lang="ru-RU" dirty="0" err="1" smtClean="0">
                <a:latin typeface="+mj-lt"/>
              </a:rPr>
              <a:t>енергия</a:t>
            </a:r>
            <a:r>
              <a:rPr lang="ru-RU" dirty="0" smtClean="0">
                <a:latin typeface="+mj-lt"/>
              </a:rPr>
              <a:t> за </a:t>
            </a:r>
            <a:r>
              <a:rPr lang="ru-RU" dirty="0" err="1" smtClean="0">
                <a:latin typeface="+mj-lt"/>
              </a:rPr>
              <a:t>собствени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нужди</a:t>
            </a:r>
            <a:r>
              <a:rPr lang="ru-RU" dirty="0" smtClean="0">
                <a:latin typeface="+mj-lt"/>
              </a:rPr>
              <a:t>, да </a:t>
            </a:r>
            <a:r>
              <a:rPr lang="ru-RU" dirty="0" err="1" smtClean="0">
                <a:latin typeface="+mj-lt"/>
              </a:rPr>
              <a:t>могат</a:t>
            </a:r>
            <a:r>
              <a:rPr lang="ru-RU" dirty="0" smtClean="0">
                <a:latin typeface="+mj-lt"/>
              </a:rPr>
              <a:t> да ползват </a:t>
            </a:r>
            <a:r>
              <a:rPr lang="ru-RU" dirty="0" err="1" smtClean="0">
                <a:latin typeface="+mj-lt"/>
              </a:rPr>
              <a:t>енергийната</a:t>
            </a:r>
            <a:r>
              <a:rPr lang="ru-RU" dirty="0" smtClean="0">
                <a:latin typeface="+mj-lt"/>
              </a:rPr>
              <a:t> мрежа като „</a:t>
            </a:r>
            <a:r>
              <a:rPr lang="ru-RU" dirty="0" err="1" smtClean="0">
                <a:latin typeface="+mj-lt"/>
              </a:rPr>
              <a:t>батерия</a:t>
            </a:r>
            <a:r>
              <a:rPr lang="ru-RU" dirty="0" smtClean="0">
                <a:latin typeface="+mj-lt"/>
              </a:rPr>
              <a:t>“ за </a:t>
            </a:r>
            <a:r>
              <a:rPr lang="ru-RU" dirty="0" err="1" smtClean="0">
                <a:latin typeface="+mj-lt"/>
              </a:rPr>
              <a:t>съхранение</a:t>
            </a:r>
            <a:r>
              <a:rPr lang="ru-RU" dirty="0" smtClean="0">
                <a:latin typeface="+mj-lt"/>
              </a:rPr>
              <a:t> на </a:t>
            </a:r>
            <a:r>
              <a:rPr lang="ru-RU" dirty="0" err="1" smtClean="0">
                <a:latin typeface="+mj-lt"/>
              </a:rPr>
              <a:t>излишната</a:t>
            </a:r>
            <a:r>
              <a:rPr lang="ru-RU" dirty="0" smtClean="0">
                <a:latin typeface="+mj-lt"/>
              </a:rPr>
              <a:t> за </a:t>
            </a:r>
            <a:r>
              <a:rPr lang="ru-RU" dirty="0" err="1" smtClean="0">
                <a:latin typeface="+mj-lt"/>
              </a:rPr>
              <a:t>тях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енергия</a:t>
            </a:r>
            <a:r>
              <a:rPr lang="ru-RU" dirty="0">
                <a:latin typeface="+mj-lt"/>
              </a:rPr>
              <a:t>, като </a:t>
            </a:r>
            <a:r>
              <a:rPr lang="ru-RU" dirty="0" err="1">
                <a:latin typeface="+mj-lt"/>
              </a:rPr>
              <a:t>този</a:t>
            </a:r>
            <a:r>
              <a:rPr lang="ru-RU" dirty="0">
                <a:latin typeface="+mj-lt"/>
              </a:rPr>
              <a:t> процес е </a:t>
            </a:r>
            <a:r>
              <a:rPr lang="ru-RU" dirty="0" err="1">
                <a:latin typeface="+mj-lt"/>
              </a:rPr>
              <a:t>максимално</a:t>
            </a:r>
            <a:r>
              <a:rPr lang="ru-RU" dirty="0">
                <a:latin typeface="+mj-lt"/>
              </a:rPr>
              <a:t> административно </a:t>
            </a:r>
            <a:r>
              <a:rPr lang="ru-RU" dirty="0" err="1">
                <a:latin typeface="+mj-lt"/>
              </a:rPr>
              <a:t>улеснен</a:t>
            </a:r>
            <a:r>
              <a:rPr lang="ru-RU" dirty="0">
                <a:latin typeface="+mj-lt"/>
              </a:rPr>
              <a:t>. Това </a:t>
            </a:r>
            <a:r>
              <a:rPr lang="ru-RU" dirty="0" err="1">
                <a:latin typeface="+mj-lt"/>
              </a:rPr>
              <a:t>включва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въвеждането</a:t>
            </a:r>
            <a:r>
              <a:rPr lang="ru-RU" dirty="0">
                <a:latin typeface="+mj-lt"/>
              </a:rPr>
              <a:t> на </a:t>
            </a:r>
            <a:r>
              <a:rPr lang="ru-RU" dirty="0" err="1">
                <a:latin typeface="+mj-lt"/>
              </a:rPr>
              <a:t>понятията</a:t>
            </a:r>
            <a:r>
              <a:rPr lang="ru-RU" dirty="0">
                <a:latin typeface="+mj-lt"/>
              </a:rPr>
              <a:t>:</a:t>
            </a:r>
          </a:p>
          <a:p>
            <a:pPr lvl="0"/>
            <a:r>
              <a:rPr lang="ru-RU" dirty="0" smtClean="0">
                <a:latin typeface="+mj-lt"/>
              </a:rPr>
              <a:t>„</a:t>
            </a:r>
            <a:r>
              <a:rPr lang="ru-RU" dirty="0" err="1">
                <a:latin typeface="+mj-lt"/>
              </a:rPr>
              <a:t>Потребител-производител</a:t>
            </a:r>
            <a:r>
              <a:rPr lang="ru-RU" dirty="0">
                <a:latin typeface="+mj-lt"/>
              </a:rPr>
              <a:t>” – </a:t>
            </a:r>
            <a:r>
              <a:rPr lang="ru-RU" dirty="0" err="1">
                <a:latin typeface="+mj-lt"/>
              </a:rPr>
              <a:t>prosumers</a:t>
            </a:r>
            <a:r>
              <a:rPr lang="ru-RU" dirty="0">
                <a:latin typeface="+mj-lt"/>
              </a:rPr>
              <a:t> - от </a:t>
            </a:r>
            <a:r>
              <a:rPr lang="ru-RU" dirty="0" err="1">
                <a:latin typeface="+mj-lt"/>
              </a:rPr>
              <a:t>английски</a:t>
            </a:r>
            <a:r>
              <a:rPr lang="ru-RU" dirty="0">
                <a:latin typeface="+mj-lt"/>
              </a:rPr>
              <a:t> “</a:t>
            </a:r>
            <a:r>
              <a:rPr lang="ru-RU" dirty="0" err="1">
                <a:latin typeface="+mj-lt"/>
              </a:rPr>
              <a:t>prosumer</a:t>
            </a:r>
            <a:r>
              <a:rPr lang="ru-RU" dirty="0">
                <a:latin typeface="+mj-lt"/>
              </a:rPr>
              <a:t>” = </a:t>
            </a:r>
            <a:r>
              <a:rPr lang="ru-RU" dirty="0" err="1">
                <a:latin typeface="+mj-lt"/>
              </a:rPr>
              <a:t>producer</a:t>
            </a:r>
            <a:r>
              <a:rPr lang="ru-RU" dirty="0">
                <a:latin typeface="+mj-lt"/>
              </a:rPr>
              <a:t> + </a:t>
            </a:r>
            <a:r>
              <a:rPr lang="ru-RU" dirty="0" err="1">
                <a:latin typeface="+mj-lt"/>
              </a:rPr>
              <a:t>consumer</a:t>
            </a:r>
            <a:endParaRPr lang="ru-RU" dirty="0">
              <a:latin typeface="+mj-lt"/>
            </a:endParaRPr>
          </a:p>
          <a:p>
            <a:pPr lvl="0"/>
            <a:r>
              <a:rPr lang="ru-RU" dirty="0" smtClean="0">
                <a:latin typeface="+mj-lt"/>
              </a:rPr>
              <a:t>„</a:t>
            </a:r>
            <a:r>
              <a:rPr lang="ru-RU" dirty="0" err="1">
                <a:latin typeface="+mj-lt"/>
              </a:rPr>
              <a:t>Нетно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отчитане</a:t>
            </a:r>
            <a:r>
              <a:rPr lang="ru-RU" dirty="0" smtClean="0">
                <a:latin typeface="+mj-lt"/>
              </a:rPr>
              <a:t>” </a:t>
            </a:r>
            <a:r>
              <a:rPr lang="ru-RU" dirty="0">
                <a:latin typeface="+mj-lt"/>
              </a:rPr>
              <a:t>– </a:t>
            </a:r>
            <a:r>
              <a:rPr lang="ru-RU" dirty="0" err="1">
                <a:latin typeface="+mj-lt"/>
              </a:rPr>
              <a:t>Net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metering</a:t>
            </a:r>
            <a:r>
              <a:rPr lang="ru-RU" dirty="0">
                <a:latin typeface="+mj-lt"/>
              </a:rPr>
              <a:t> – </a:t>
            </a:r>
            <a:r>
              <a:rPr lang="ru-RU" dirty="0" err="1">
                <a:latin typeface="+mj-lt"/>
              </a:rPr>
              <a:t>отчитане</a:t>
            </a:r>
            <a:r>
              <a:rPr lang="ru-RU" dirty="0">
                <a:latin typeface="+mj-lt"/>
              </a:rPr>
              <a:t> на </a:t>
            </a:r>
            <a:r>
              <a:rPr lang="ru-RU" dirty="0" err="1">
                <a:latin typeface="+mj-lt"/>
              </a:rPr>
              <a:t>разликата</a:t>
            </a:r>
            <a:r>
              <a:rPr lang="ru-RU" dirty="0">
                <a:latin typeface="+mj-lt"/>
              </a:rPr>
              <a:t> между </a:t>
            </a:r>
            <a:r>
              <a:rPr lang="ru-RU" dirty="0" err="1">
                <a:latin typeface="+mj-lt"/>
              </a:rPr>
              <a:t>произведената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електрическа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енергия</a:t>
            </a:r>
            <a:r>
              <a:rPr lang="ru-RU" dirty="0">
                <a:latin typeface="+mj-lt"/>
              </a:rPr>
              <a:t> от </a:t>
            </a:r>
            <a:r>
              <a:rPr lang="ru-RU" dirty="0" err="1">
                <a:latin typeface="+mj-lt"/>
              </a:rPr>
              <a:t>съответните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енергийните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обекти</a:t>
            </a:r>
            <a:r>
              <a:rPr lang="ru-RU" dirty="0">
                <a:latin typeface="+mj-lt"/>
              </a:rPr>
              <a:t> на потребителя - </a:t>
            </a:r>
            <a:r>
              <a:rPr lang="ru-RU" dirty="0" err="1">
                <a:latin typeface="+mj-lt"/>
              </a:rPr>
              <a:t>производител</a:t>
            </a:r>
            <a:r>
              <a:rPr lang="ru-RU" dirty="0">
                <a:latin typeface="+mj-lt"/>
              </a:rPr>
              <a:t> и </a:t>
            </a:r>
            <a:r>
              <a:rPr lang="ru-RU" dirty="0" err="1">
                <a:latin typeface="+mj-lt"/>
              </a:rPr>
              <a:t>потребената</a:t>
            </a:r>
            <a:r>
              <a:rPr lang="ru-RU" dirty="0">
                <a:latin typeface="+mj-lt"/>
              </a:rPr>
              <a:t> от него </a:t>
            </a:r>
            <a:r>
              <a:rPr lang="ru-RU" dirty="0" err="1">
                <a:latin typeface="+mj-lt"/>
              </a:rPr>
              <a:t>електрическа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енергия</a:t>
            </a:r>
            <a:r>
              <a:rPr lang="ru-RU" dirty="0">
                <a:latin typeface="+mj-lt"/>
              </a:rPr>
              <a:t> за </a:t>
            </a:r>
            <a:r>
              <a:rPr lang="ru-RU" dirty="0" err="1">
                <a:latin typeface="+mj-lt"/>
              </a:rPr>
              <a:t>собствени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нужди</a:t>
            </a:r>
            <a:r>
              <a:rPr lang="ru-RU" dirty="0">
                <a:latin typeface="+mj-lt"/>
              </a:rPr>
              <a:t> на </a:t>
            </a:r>
            <a:r>
              <a:rPr lang="ru-RU" dirty="0" err="1">
                <a:latin typeface="+mj-lt"/>
              </a:rPr>
              <a:t>годишна</a:t>
            </a:r>
            <a:r>
              <a:rPr lang="ru-RU" dirty="0">
                <a:latin typeface="+mj-lt"/>
              </a:rPr>
              <a:t> база.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bg-BG" b="1" cap="small" dirty="0" smtClean="0">
                <a:solidFill>
                  <a:srgbClr val="FFC000"/>
                </a:solidFill>
                <a:latin typeface="+mn-lt"/>
              </a:rPr>
              <a:t>Къде сме сега?</a:t>
            </a:r>
            <a:endParaRPr lang="en-US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rgbClr val="0070C0"/>
                </a:solidFill>
              </a:rPr>
              <a:t>Българската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икономика</a:t>
            </a:r>
            <a:r>
              <a:rPr lang="ru-RU" sz="2800" dirty="0">
                <a:solidFill>
                  <a:srgbClr val="0070C0"/>
                </a:solidFill>
              </a:rPr>
              <a:t> е </a:t>
            </a:r>
            <a:r>
              <a:rPr lang="ru-RU" sz="2800" dirty="0" err="1">
                <a:solidFill>
                  <a:srgbClr val="0070C0"/>
                </a:solidFill>
              </a:rPr>
              <a:t>една</a:t>
            </a:r>
            <a:r>
              <a:rPr lang="ru-RU" sz="2800" dirty="0">
                <a:solidFill>
                  <a:srgbClr val="0070C0"/>
                </a:solidFill>
              </a:rPr>
              <a:t> от </a:t>
            </a:r>
            <a:r>
              <a:rPr lang="ru-RU" sz="2800" dirty="0" err="1">
                <a:solidFill>
                  <a:srgbClr val="0070C0"/>
                </a:solidFill>
              </a:rPr>
              <a:t>най-ресурсоемките</a:t>
            </a:r>
            <a:r>
              <a:rPr lang="ru-RU" sz="2800" dirty="0">
                <a:solidFill>
                  <a:srgbClr val="0070C0"/>
                </a:solidFill>
              </a:rPr>
              <a:t> в </a:t>
            </a:r>
            <a:r>
              <a:rPr lang="ru-RU" sz="2800" dirty="0" smtClean="0">
                <a:solidFill>
                  <a:srgbClr val="0070C0"/>
                </a:solidFill>
              </a:rPr>
              <a:t>ЕС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rgbClr val="0070C0"/>
                </a:solidFill>
              </a:rPr>
              <a:t>Икономиката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изразходва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средно</a:t>
            </a:r>
            <a:r>
              <a:rPr lang="ru-RU" sz="2800" dirty="0">
                <a:solidFill>
                  <a:srgbClr val="0070C0"/>
                </a:solidFill>
              </a:rPr>
              <a:t> 3.5 </a:t>
            </a:r>
            <a:r>
              <a:rPr lang="ru-RU" sz="2800" dirty="0" err="1">
                <a:solidFill>
                  <a:srgbClr val="0070C0"/>
                </a:solidFill>
              </a:rPr>
              <a:t>пъти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повече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енергийни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ресурси</a:t>
            </a:r>
            <a:r>
              <a:rPr lang="ru-RU" sz="2800" dirty="0">
                <a:solidFill>
                  <a:srgbClr val="0070C0"/>
                </a:solidFill>
              </a:rPr>
              <a:t> за производство на единица БВП от </a:t>
            </a:r>
            <a:r>
              <a:rPr lang="ru-RU" sz="2800" dirty="0" err="1">
                <a:solidFill>
                  <a:srgbClr val="0070C0"/>
                </a:solidFill>
              </a:rPr>
              <a:t>средния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енергиен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разход</a:t>
            </a:r>
            <a:r>
              <a:rPr lang="ru-RU" sz="2800" dirty="0">
                <a:solidFill>
                  <a:srgbClr val="0070C0"/>
                </a:solidFill>
              </a:rPr>
              <a:t> в ЕС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rgbClr val="0070C0"/>
                </a:solidFill>
              </a:rPr>
              <a:t>Секторът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на </a:t>
            </a:r>
            <a:r>
              <a:rPr lang="ru-RU" sz="2800" dirty="0" err="1">
                <a:solidFill>
                  <a:srgbClr val="0070C0"/>
                </a:solidFill>
              </a:rPr>
              <a:t>домакинствата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също</a:t>
            </a:r>
            <a:r>
              <a:rPr lang="ru-RU" sz="2800" dirty="0">
                <a:solidFill>
                  <a:srgbClr val="0070C0"/>
                </a:solidFill>
              </a:rPr>
              <a:t> се </a:t>
            </a:r>
            <a:r>
              <a:rPr lang="ru-RU" sz="2800" dirty="0" err="1">
                <a:solidFill>
                  <a:srgbClr val="0070C0"/>
                </a:solidFill>
              </a:rPr>
              <a:t>характеризира</a:t>
            </a:r>
            <a:r>
              <a:rPr lang="ru-RU" sz="2800" dirty="0">
                <a:solidFill>
                  <a:srgbClr val="0070C0"/>
                </a:solidFill>
              </a:rPr>
              <a:t> с </a:t>
            </a:r>
            <a:r>
              <a:rPr lang="ru-RU" sz="2800" dirty="0" err="1">
                <a:solidFill>
                  <a:srgbClr val="0070C0"/>
                </a:solidFill>
              </a:rPr>
              <a:t>висока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енергийна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интензивност</a:t>
            </a:r>
            <a:r>
              <a:rPr lang="ru-RU" sz="2800" dirty="0">
                <a:solidFill>
                  <a:srgbClr val="0070C0"/>
                </a:solidFill>
              </a:rPr>
              <a:t>, като 93% от сградния </a:t>
            </a:r>
            <a:r>
              <a:rPr lang="ru-RU" sz="2800" dirty="0" err="1">
                <a:solidFill>
                  <a:srgbClr val="0070C0"/>
                </a:solidFill>
              </a:rPr>
              <a:t>жилищен</a:t>
            </a:r>
            <a:r>
              <a:rPr lang="ru-RU" sz="2800" dirty="0">
                <a:solidFill>
                  <a:srgbClr val="0070C0"/>
                </a:solidFill>
              </a:rPr>
              <a:t> фонд в </a:t>
            </a:r>
            <a:r>
              <a:rPr lang="ru-RU" sz="2800" dirty="0" err="1">
                <a:solidFill>
                  <a:srgbClr val="0070C0"/>
                </a:solidFill>
              </a:rPr>
              <a:t>страната</a:t>
            </a:r>
            <a:r>
              <a:rPr lang="ru-RU" sz="2800" dirty="0">
                <a:solidFill>
                  <a:srgbClr val="0070C0"/>
                </a:solidFill>
              </a:rPr>
              <a:t> не </a:t>
            </a:r>
            <a:r>
              <a:rPr lang="ru-RU" sz="2800" dirty="0" err="1">
                <a:solidFill>
                  <a:srgbClr val="0070C0"/>
                </a:solidFill>
              </a:rPr>
              <a:t>отговаря</a:t>
            </a:r>
            <a:r>
              <a:rPr lang="ru-RU" sz="2800" dirty="0">
                <a:solidFill>
                  <a:srgbClr val="0070C0"/>
                </a:solidFill>
              </a:rPr>
              <a:t> на </a:t>
            </a:r>
            <a:r>
              <a:rPr lang="ru-RU" sz="2800" dirty="0" err="1">
                <a:solidFill>
                  <a:srgbClr val="0070C0"/>
                </a:solidFill>
              </a:rPr>
              <a:t>изискванията</a:t>
            </a:r>
            <a:r>
              <a:rPr lang="ru-RU" sz="2800" dirty="0">
                <a:solidFill>
                  <a:srgbClr val="0070C0"/>
                </a:solidFill>
              </a:rPr>
              <a:t> за </a:t>
            </a:r>
            <a:r>
              <a:rPr lang="ru-RU" sz="2800" dirty="0" err="1">
                <a:solidFill>
                  <a:srgbClr val="0070C0"/>
                </a:solidFill>
              </a:rPr>
              <a:t>енергийна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ефективност</a:t>
            </a:r>
            <a:r>
              <a:rPr lang="ru-RU" sz="2800" dirty="0">
                <a:solidFill>
                  <a:srgbClr val="0070C0"/>
                </a:solidFill>
              </a:rPr>
              <a:t>.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</a:rPr>
              <a:t>90</a:t>
            </a:r>
            <a:r>
              <a:rPr lang="ru-RU" sz="2800" dirty="0">
                <a:solidFill>
                  <a:srgbClr val="0070C0"/>
                </a:solidFill>
              </a:rPr>
              <a:t>% от </a:t>
            </a:r>
            <a:r>
              <a:rPr lang="ru-RU" sz="2800" dirty="0" err="1">
                <a:solidFill>
                  <a:srgbClr val="0070C0"/>
                </a:solidFill>
              </a:rPr>
              <a:t>необновените</a:t>
            </a:r>
            <a:r>
              <a:rPr lang="ru-RU" sz="2800" dirty="0">
                <a:solidFill>
                  <a:srgbClr val="0070C0"/>
                </a:solidFill>
              </a:rPr>
              <a:t> сгради се </a:t>
            </a:r>
            <a:r>
              <a:rPr lang="ru-RU" sz="2800" dirty="0" err="1">
                <a:solidFill>
                  <a:srgbClr val="0070C0"/>
                </a:solidFill>
              </a:rPr>
              <a:t>характеризират</a:t>
            </a:r>
            <a:r>
              <a:rPr lang="ru-RU" sz="2800" dirty="0">
                <a:solidFill>
                  <a:srgbClr val="0070C0"/>
                </a:solidFill>
              </a:rPr>
              <a:t> с </a:t>
            </a:r>
            <a:r>
              <a:rPr lang="ru-RU" sz="2800" dirty="0" err="1">
                <a:solidFill>
                  <a:srgbClr val="0070C0"/>
                </a:solidFill>
              </a:rPr>
              <a:t>най-лоши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енергийни</a:t>
            </a:r>
            <a:r>
              <a:rPr lang="ru-RU" sz="2800" dirty="0">
                <a:solidFill>
                  <a:srgbClr val="0070C0"/>
                </a:solidFill>
              </a:rPr>
              <a:t> характеристики – с </a:t>
            </a:r>
            <a:r>
              <a:rPr lang="ru-RU" sz="2800" dirty="0" err="1">
                <a:solidFill>
                  <a:srgbClr val="0070C0"/>
                </a:solidFill>
              </a:rPr>
              <a:t>класове</a:t>
            </a:r>
            <a:r>
              <a:rPr lang="ru-RU" sz="2800" dirty="0">
                <a:solidFill>
                  <a:srgbClr val="0070C0"/>
                </a:solidFill>
              </a:rPr>
              <a:t> на </a:t>
            </a:r>
            <a:r>
              <a:rPr lang="ru-RU" sz="2800" dirty="0" err="1">
                <a:solidFill>
                  <a:srgbClr val="0070C0"/>
                </a:solidFill>
              </a:rPr>
              <a:t>енергопотребление</a:t>
            </a:r>
            <a:r>
              <a:rPr lang="ru-RU" sz="2800" dirty="0">
                <a:solidFill>
                  <a:srgbClr val="0070C0"/>
                </a:solidFill>
              </a:rPr>
              <a:t> E, F и G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Последствията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от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пандемията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от COVID-19 и 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3200" b="1" cap="small" dirty="0" smtClean="0">
                <a:solidFill>
                  <a:srgbClr val="FFC000"/>
                </a:solidFill>
                <a:latin typeface="+mn-lt"/>
              </a:rPr>
            </a:br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Механизмът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за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възстановяване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и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устойчивост</a:t>
            </a:r>
            <a:endParaRPr lang="en-US" sz="32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24744"/>
            <a:ext cx="86409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70C0"/>
                </a:solidFill>
              </a:rPr>
              <a:t>През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м.юли</a:t>
            </a:r>
            <a:r>
              <a:rPr lang="ru-RU" sz="2400" dirty="0">
                <a:solidFill>
                  <a:srgbClr val="0070C0"/>
                </a:solidFill>
              </a:rPr>
              <a:t> 2020г., </a:t>
            </a:r>
            <a:r>
              <a:rPr lang="ru-RU" sz="2400" dirty="0" err="1">
                <a:solidFill>
                  <a:srgbClr val="0070C0"/>
                </a:solidFill>
              </a:rPr>
              <a:t>лидерите</a:t>
            </a:r>
            <a:r>
              <a:rPr lang="ru-RU" sz="2400" dirty="0">
                <a:solidFill>
                  <a:srgbClr val="0070C0"/>
                </a:solidFill>
              </a:rPr>
              <a:t> от ЕС </a:t>
            </a:r>
            <a:r>
              <a:rPr lang="ru-RU" sz="2400" dirty="0" err="1">
                <a:solidFill>
                  <a:srgbClr val="0070C0"/>
                </a:solidFill>
              </a:rPr>
              <a:t>договориха</a:t>
            </a:r>
            <a:r>
              <a:rPr lang="ru-RU" sz="2400" dirty="0">
                <a:solidFill>
                  <a:srgbClr val="0070C0"/>
                </a:solidFill>
              </a:rPr>
              <a:t> фонд за </a:t>
            </a:r>
            <a:r>
              <a:rPr lang="ru-RU" sz="2400" dirty="0" err="1">
                <a:solidFill>
                  <a:srgbClr val="0070C0"/>
                </a:solidFill>
              </a:rPr>
              <a:t>възстановяване</a:t>
            </a:r>
            <a:r>
              <a:rPr lang="ru-RU" sz="2400" dirty="0">
                <a:solidFill>
                  <a:srgbClr val="0070C0"/>
                </a:solidFill>
              </a:rPr>
              <a:t> в размер на 750 </a:t>
            </a:r>
            <a:r>
              <a:rPr lang="ru-RU" sz="2400" dirty="0" err="1">
                <a:solidFill>
                  <a:srgbClr val="0070C0"/>
                </a:solidFill>
              </a:rPr>
              <a:t>милиарда</a:t>
            </a:r>
            <a:r>
              <a:rPr lang="ru-RU" sz="2400" dirty="0">
                <a:solidFill>
                  <a:srgbClr val="0070C0"/>
                </a:solidFill>
              </a:rPr>
              <a:t> евро, </a:t>
            </a:r>
            <a:r>
              <a:rPr lang="ru-RU" sz="2400" dirty="0" err="1">
                <a:solidFill>
                  <a:srgbClr val="0070C0"/>
                </a:solidFill>
              </a:rPr>
              <a:t>Next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Generation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EU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Плановете</a:t>
            </a:r>
            <a:r>
              <a:rPr lang="ru-RU" sz="2400" dirty="0">
                <a:solidFill>
                  <a:srgbClr val="0070C0"/>
                </a:solidFill>
              </a:rPr>
              <a:t> на 24 </a:t>
            </a:r>
            <a:r>
              <a:rPr lang="ru-RU" sz="2400" dirty="0" err="1">
                <a:solidFill>
                  <a:srgbClr val="0070C0"/>
                </a:solidFill>
              </a:rPr>
              <a:t>държави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бяха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одобрени</a:t>
            </a:r>
            <a:r>
              <a:rPr lang="ru-RU" sz="2400" dirty="0">
                <a:solidFill>
                  <a:srgbClr val="0070C0"/>
                </a:solidFill>
              </a:rPr>
              <a:t> до м. </a:t>
            </a:r>
            <a:r>
              <a:rPr lang="ru-RU" sz="2400" dirty="0" err="1">
                <a:solidFill>
                  <a:srgbClr val="0070C0"/>
                </a:solidFill>
              </a:rPr>
              <a:t>октомври</a:t>
            </a:r>
            <a:r>
              <a:rPr lang="ru-RU" sz="2400" dirty="0">
                <a:solidFill>
                  <a:srgbClr val="0070C0"/>
                </a:solidFill>
              </a:rPr>
              <a:t> 2021.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70C0"/>
                </a:solidFill>
              </a:rPr>
              <a:t>Националният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план за </a:t>
            </a:r>
            <a:r>
              <a:rPr lang="ru-RU" sz="2400" dirty="0" err="1">
                <a:solidFill>
                  <a:srgbClr val="0070C0"/>
                </a:solidFill>
              </a:rPr>
              <a:t>възстановяване</a:t>
            </a:r>
            <a:r>
              <a:rPr lang="ru-RU" sz="2400" dirty="0">
                <a:solidFill>
                  <a:srgbClr val="0070C0"/>
                </a:solidFill>
              </a:rPr>
              <a:t> и </a:t>
            </a:r>
            <a:r>
              <a:rPr lang="ru-RU" sz="2400" dirty="0" err="1">
                <a:solidFill>
                  <a:srgbClr val="0070C0"/>
                </a:solidFill>
              </a:rPr>
              <a:t>устойчивост</a:t>
            </a:r>
            <a:r>
              <a:rPr lang="ru-RU" sz="2400" dirty="0">
                <a:solidFill>
                  <a:srgbClr val="0070C0"/>
                </a:solidFill>
              </a:rPr>
              <a:t>  на </a:t>
            </a:r>
            <a:r>
              <a:rPr lang="ru-RU" sz="2400" dirty="0" err="1">
                <a:solidFill>
                  <a:srgbClr val="0070C0"/>
                </a:solidFill>
              </a:rPr>
              <a:t>България</a:t>
            </a:r>
            <a:r>
              <a:rPr lang="ru-RU" sz="2400" dirty="0">
                <a:solidFill>
                  <a:srgbClr val="0070C0"/>
                </a:solidFill>
              </a:rPr>
              <a:t> бе одобрен от </a:t>
            </a:r>
            <a:r>
              <a:rPr lang="ru-RU" sz="2400" dirty="0" smtClean="0">
                <a:solidFill>
                  <a:srgbClr val="0070C0"/>
                </a:solidFill>
              </a:rPr>
              <a:t>ЕК едва </a:t>
            </a:r>
            <a:r>
              <a:rPr lang="ru-RU" sz="2400" dirty="0" err="1">
                <a:solidFill>
                  <a:srgbClr val="0070C0"/>
                </a:solidFill>
              </a:rPr>
              <a:t>през</a:t>
            </a:r>
            <a:r>
              <a:rPr lang="ru-RU" sz="2400" dirty="0">
                <a:solidFill>
                  <a:srgbClr val="0070C0"/>
                </a:solidFill>
              </a:rPr>
              <a:t> м. </a:t>
            </a:r>
            <a:r>
              <a:rPr lang="ru-RU" sz="2400" dirty="0" err="1">
                <a:solidFill>
                  <a:srgbClr val="0070C0"/>
                </a:solidFill>
              </a:rPr>
              <a:t>април</a:t>
            </a:r>
            <a:r>
              <a:rPr lang="ru-RU" sz="2400" dirty="0">
                <a:solidFill>
                  <a:srgbClr val="0070C0"/>
                </a:solidFill>
              </a:rPr>
              <a:t> 2022г.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70C0"/>
                </a:solidFill>
              </a:rPr>
              <a:t>Страната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ще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може</a:t>
            </a:r>
            <a:r>
              <a:rPr lang="ru-RU" sz="2400" dirty="0">
                <a:solidFill>
                  <a:srgbClr val="0070C0"/>
                </a:solidFill>
              </a:rPr>
              <a:t> да </a:t>
            </a:r>
            <a:r>
              <a:rPr lang="ru-RU" sz="2400" dirty="0" err="1">
                <a:solidFill>
                  <a:srgbClr val="0070C0"/>
                </a:solidFill>
              </a:rPr>
              <a:t>ползва</a:t>
            </a:r>
            <a:r>
              <a:rPr lang="ru-RU" sz="2400" dirty="0">
                <a:solidFill>
                  <a:srgbClr val="0070C0"/>
                </a:solidFill>
              </a:rPr>
              <a:t> 6,3 </a:t>
            </a:r>
            <a:r>
              <a:rPr lang="ru-RU" sz="2400" dirty="0" err="1">
                <a:solidFill>
                  <a:srgbClr val="0070C0"/>
                </a:solidFill>
              </a:rPr>
              <a:t>милиарда</a:t>
            </a:r>
            <a:r>
              <a:rPr lang="ru-RU" sz="2400" dirty="0">
                <a:solidFill>
                  <a:srgbClr val="0070C0"/>
                </a:solidFill>
              </a:rPr>
              <a:t> евро под формата на </a:t>
            </a:r>
            <a:r>
              <a:rPr lang="ru-RU" sz="2400" dirty="0" err="1">
                <a:solidFill>
                  <a:srgbClr val="0070C0"/>
                </a:solidFill>
              </a:rPr>
              <a:t>безвъзмездни</a:t>
            </a:r>
            <a:r>
              <a:rPr lang="ru-RU" sz="2400" dirty="0">
                <a:solidFill>
                  <a:srgbClr val="0070C0"/>
                </a:solidFill>
              </a:rPr>
              <a:t> средства по линия на Механизма за </a:t>
            </a:r>
            <a:r>
              <a:rPr lang="ru-RU" sz="2400" dirty="0" err="1">
                <a:solidFill>
                  <a:srgbClr val="0070C0"/>
                </a:solidFill>
              </a:rPr>
              <a:t>възстановяване</a:t>
            </a:r>
            <a:r>
              <a:rPr lang="ru-RU" sz="2400" dirty="0">
                <a:solidFill>
                  <a:srgbClr val="0070C0"/>
                </a:solidFill>
              </a:rPr>
              <a:t> и </a:t>
            </a:r>
            <a:r>
              <a:rPr lang="ru-RU" sz="2400" dirty="0" err="1">
                <a:solidFill>
                  <a:srgbClr val="0070C0"/>
                </a:solidFill>
              </a:rPr>
              <a:t>устойчивост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0070C0"/>
                </a:solidFill>
              </a:rPr>
              <a:t>Планираните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мерки за </a:t>
            </a:r>
            <a:r>
              <a:rPr lang="ru-RU" sz="2400" dirty="0" err="1">
                <a:solidFill>
                  <a:srgbClr val="0070C0"/>
                </a:solidFill>
              </a:rPr>
              <a:t>подкрепа</a:t>
            </a:r>
            <a:r>
              <a:rPr lang="ru-RU" sz="2400" dirty="0">
                <a:solidFill>
                  <a:srgbClr val="0070C0"/>
                </a:solidFill>
              </a:rPr>
              <a:t> на целите в </a:t>
            </a:r>
            <a:r>
              <a:rPr lang="ru-RU" sz="2400" dirty="0" err="1">
                <a:solidFill>
                  <a:srgbClr val="0070C0"/>
                </a:solidFill>
              </a:rPr>
              <a:t>областта</a:t>
            </a:r>
            <a:r>
              <a:rPr lang="ru-RU" sz="2400" dirty="0">
                <a:solidFill>
                  <a:srgbClr val="0070C0"/>
                </a:solidFill>
              </a:rPr>
              <a:t> на климата </a:t>
            </a:r>
            <a:r>
              <a:rPr lang="ru-RU" sz="2400" dirty="0" err="1">
                <a:solidFill>
                  <a:srgbClr val="0070C0"/>
                </a:solidFill>
              </a:rPr>
              <a:t>възлизат</a:t>
            </a:r>
            <a:r>
              <a:rPr lang="ru-RU" sz="2400" dirty="0">
                <a:solidFill>
                  <a:srgbClr val="0070C0"/>
                </a:solidFill>
              </a:rPr>
              <a:t> на 59% от </a:t>
            </a:r>
            <a:r>
              <a:rPr lang="ru-RU" sz="2400" dirty="0" err="1">
                <a:solidFill>
                  <a:srgbClr val="0070C0"/>
                </a:solidFill>
              </a:rPr>
              <a:t>общия</a:t>
            </a:r>
            <a:r>
              <a:rPr lang="ru-RU" sz="2400" dirty="0">
                <a:solidFill>
                  <a:srgbClr val="0070C0"/>
                </a:solidFill>
              </a:rPr>
              <a:t> размер на </a:t>
            </a:r>
            <a:r>
              <a:rPr lang="ru-RU" sz="2400" dirty="0" err="1">
                <a:solidFill>
                  <a:srgbClr val="0070C0"/>
                </a:solidFill>
              </a:rPr>
              <a:t>средствата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1" y="-24190"/>
            <a:ext cx="9144000" cy="900854"/>
          </a:xfrm>
        </p:spPr>
        <p:txBody>
          <a:bodyPr>
            <a:noAutofit/>
          </a:bodyPr>
          <a:lstStyle/>
          <a:p>
            <a:pPr algn="ctr"/>
            <a:r>
              <a:rPr lang="bg-BG" sz="2400" b="1" cap="small" dirty="0" smtClean="0">
                <a:solidFill>
                  <a:srgbClr val="FFC000"/>
                </a:solidFill>
                <a:latin typeface="+mn-lt"/>
              </a:rPr>
              <a:t>НАЦИОНАЛНИЯ ПЛАН ЗА ВЪЗСТАНОВЯВАНЕ И УСТОЙЧИВОСТ</a:t>
            </a:r>
            <a:endParaRPr lang="en-US" sz="24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07" y="1268760"/>
            <a:ext cx="91085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</a:rPr>
              <a:t>Проект 9А </a:t>
            </a:r>
            <a:r>
              <a:rPr lang="ru-RU" sz="2600" b="1" dirty="0" err="1" smtClean="0">
                <a:solidFill>
                  <a:srgbClr val="0070C0"/>
                </a:solidFill>
              </a:rPr>
              <a:t>Програма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>
                <a:solidFill>
                  <a:srgbClr val="0070C0"/>
                </a:solidFill>
              </a:rPr>
              <a:t>за </a:t>
            </a:r>
            <a:r>
              <a:rPr lang="ru-RU" sz="2600" b="1" dirty="0" err="1">
                <a:solidFill>
                  <a:srgbClr val="0070C0"/>
                </a:solidFill>
              </a:rPr>
              <a:t>саниране</a:t>
            </a:r>
            <a:r>
              <a:rPr lang="ru-RU" sz="2600" b="1" dirty="0">
                <a:solidFill>
                  <a:srgbClr val="0070C0"/>
                </a:solidFill>
              </a:rPr>
              <a:t> на многофамилни </a:t>
            </a:r>
            <a:r>
              <a:rPr lang="ru-RU" sz="2600" b="1" dirty="0" err="1">
                <a:solidFill>
                  <a:srgbClr val="0070C0"/>
                </a:solidFill>
              </a:rPr>
              <a:t>жилищни</a:t>
            </a:r>
            <a:r>
              <a:rPr lang="ru-RU" sz="2600" b="1" dirty="0">
                <a:solidFill>
                  <a:srgbClr val="0070C0"/>
                </a:solidFill>
              </a:rPr>
              <a:t> сгради на </a:t>
            </a:r>
            <a:r>
              <a:rPr lang="ru-RU" sz="2600" b="1" dirty="0" err="1">
                <a:solidFill>
                  <a:srgbClr val="0070C0"/>
                </a:solidFill>
              </a:rPr>
              <a:t>стойност</a:t>
            </a:r>
            <a:r>
              <a:rPr lang="ru-RU" sz="2600" b="1" dirty="0">
                <a:solidFill>
                  <a:srgbClr val="0070C0"/>
                </a:solidFill>
              </a:rPr>
              <a:t> 765 </a:t>
            </a:r>
            <a:r>
              <a:rPr lang="ru-RU" sz="2600" b="1" dirty="0" err="1">
                <a:solidFill>
                  <a:srgbClr val="0070C0"/>
                </a:solidFill>
              </a:rPr>
              <a:t>милиона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</a:rPr>
              <a:t>евро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 err="1">
                <a:solidFill>
                  <a:srgbClr val="0070C0"/>
                </a:solidFill>
              </a:rPr>
              <a:t>близо</a:t>
            </a:r>
            <a:r>
              <a:rPr lang="ru-RU" sz="2600" dirty="0">
                <a:solidFill>
                  <a:srgbClr val="0070C0"/>
                </a:solidFill>
              </a:rPr>
              <a:t> 77% от </a:t>
            </a:r>
            <a:r>
              <a:rPr lang="ru-RU" sz="2600" dirty="0" err="1">
                <a:solidFill>
                  <a:srgbClr val="0070C0"/>
                </a:solidFill>
              </a:rPr>
              <a:t>планираните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smtClean="0">
                <a:solidFill>
                  <a:srgbClr val="0070C0"/>
                </a:solidFill>
              </a:rPr>
              <a:t>средства </a:t>
            </a:r>
            <a:r>
              <a:rPr lang="ru-RU" sz="2600" dirty="0" err="1" smtClean="0">
                <a:solidFill>
                  <a:srgbClr val="0070C0"/>
                </a:solidFill>
              </a:rPr>
              <a:t>ще</a:t>
            </a:r>
            <a:r>
              <a:rPr lang="ru-RU" sz="2600" dirty="0" smtClean="0">
                <a:solidFill>
                  <a:srgbClr val="0070C0"/>
                </a:solidFill>
              </a:rPr>
              <a:t> се </a:t>
            </a:r>
            <a:r>
              <a:rPr lang="ru-RU" sz="2600" dirty="0" err="1" smtClean="0">
                <a:solidFill>
                  <a:srgbClr val="0070C0"/>
                </a:solidFill>
              </a:rPr>
              <a:t>използват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 err="1" smtClean="0">
                <a:solidFill>
                  <a:srgbClr val="0070C0"/>
                </a:solidFill>
              </a:rPr>
              <a:t>отново</a:t>
            </a:r>
            <a:r>
              <a:rPr lang="ru-RU" sz="2600" dirty="0" smtClean="0">
                <a:solidFill>
                  <a:srgbClr val="0070C0"/>
                </a:solidFill>
              </a:rPr>
              <a:t> за </a:t>
            </a:r>
            <a:r>
              <a:rPr lang="ru-RU" sz="2600" dirty="0">
                <a:solidFill>
                  <a:srgbClr val="0070C0"/>
                </a:solidFill>
              </a:rPr>
              <a:t>100% грант за </a:t>
            </a:r>
            <a:r>
              <a:rPr lang="ru-RU" sz="2600" dirty="0" err="1">
                <a:solidFill>
                  <a:srgbClr val="0070C0"/>
                </a:solidFill>
              </a:rPr>
              <a:t>домакинствата</a:t>
            </a:r>
            <a:r>
              <a:rPr lang="ru-RU" sz="2600" dirty="0">
                <a:solidFill>
                  <a:srgbClr val="0070C0"/>
                </a:solidFill>
              </a:rPr>
              <a:t>, независимо от техните </a:t>
            </a:r>
            <a:r>
              <a:rPr lang="ru-RU" sz="2600" dirty="0" smtClean="0">
                <a:solidFill>
                  <a:srgbClr val="0070C0"/>
                </a:solidFill>
              </a:rPr>
              <a:t>доходи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 err="1" smtClean="0">
                <a:solidFill>
                  <a:srgbClr val="0070C0"/>
                </a:solidFill>
              </a:rPr>
              <a:t>Останалата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rgbClr val="0070C0"/>
                </a:solidFill>
              </a:rPr>
              <a:t>част е предвидена за </a:t>
            </a:r>
            <a:r>
              <a:rPr lang="ru-RU" sz="2600" dirty="0" err="1">
                <a:solidFill>
                  <a:srgbClr val="0070C0"/>
                </a:solidFill>
              </a:rPr>
              <a:t>осигуряване</a:t>
            </a:r>
            <a:r>
              <a:rPr lang="ru-RU" sz="2600" dirty="0">
                <a:solidFill>
                  <a:srgbClr val="0070C0"/>
                </a:solidFill>
              </a:rPr>
              <a:t> на 80% грант, а 20% </a:t>
            </a:r>
            <a:r>
              <a:rPr lang="ru-RU" sz="2600" dirty="0" err="1">
                <a:solidFill>
                  <a:srgbClr val="0070C0"/>
                </a:solidFill>
              </a:rPr>
              <a:t>ще</a:t>
            </a:r>
            <a:r>
              <a:rPr lang="ru-RU" sz="2600" dirty="0">
                <a:solidFill>
                  <a:srgbClr val="0070C0"/>
                </a:solidFill>
              </a:rPr>
              <a:t> е </a:t>
            </a:r>
            <a:r>
              <a:rPr lang="ru-RU" sz="2600" dirty="0" err="1">
                <a:solidFill>
                  <a:srgbClr val="0070C0"/>
                </a:solidFill>
              </a:rPr>
              <a:t>собствено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финансиране</a:t>
            </a:r>
            <a:r>
              <a:rPr lang="ru-RU" sz="2600" dirty="0">
                <a:solidFill>
                  <a:srgbClr val="0070C0"/>
                </a:solidFill>
              </a:rPr>
              <a:t>, за което се </a:t>
            </a:r>
            <a:r>
              <a:rPr lang="ru-RU" sz="2600" dirty="0" err="1">
                <a:solidFill>
                  <a:srgbClr val="0070C0"/>
                </a:solidFill>
              </a:rPr>
              <a:t>планира</a:t>
            </a:r>
            <a:r>
              <a:rPr lang="ru-RU" sz="2600" dirty="0">
                <a:solidFill>
                  <a:srgbClr val="0070C0"/>
                </a:solidFill>
              </a:rPr>
              <a:t> ЕСКО </a:t>
            </a:r>
            <a:r>
              <a:rPr lang="ru-RU" sz="2600" dirty="0" smtClean="0">
                <a:solidFill>
                  <a:srgbClr val="0070C0"/>
                </a:solidFill>
              </a:rPr>
              <a:t>схема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 err="1" smtClean="0">
                <a:solidFill>
                  <a:srgbClr val="0070C0"/>
                </a:solidFill>
              </a:rPr>
              <a:t>Задължителни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 err="1" smtClean="0">
                <a:solidFill>
                  <a:srgbClr val="0070C0"/>
                </a:solidFill>
              </a:rPr>
              <a:t>реформи</a:t>
            </a:r>
            <a:endParaRPr lang="ru-RU" sz="2600" dirty="0" smtClean="0">
              <a:solidFill>
                <a:srgbClr val="0070C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ru-RU" sz="2600" dirty="0" err="1" smtClean="0">
                <a:solidFill>
                  <a:srgbClr val="0070C0"/>
                </a:solidFill>
              </a:rPr>
              <a:t>Промени</a:t>
            </a:r>
            <a:r>
              <a:rPr lang="ru-RU" sz="2600" dirty="0" smtClean="0">
                <a:solidFill>
                  <a:srgbClr val="0070C0"/>
                </a:solidFill>
              </a:rPr>
              <a:t> в ЗУЕС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ru-RU" sz="2600" dirty="0" smtClean="0">
                <a:solidFill>
                  <a:srgbClr val="0070C0"/>
                </a:solidFill>
              </a:rPr>
              <a:t>Дефиниция за </a:t>
            </a:r>
            <a:r>
              <a:rPr lang="ru-RU" sz="2600" dirty="0" err="1" smtClean="0">
                <a:solidFill>
                  <a:srgbClr val="0070C0"/>
                </a:solidFill>
              </a:rPr>
              <a:t>енергийна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 err="1" smtClean="0">
                <a:solidFill>
                  <a:srgbClr val="0070C0"/>
                </a:solidFill>
              </a:rPr>
              <a:t>бедност</a:t>
            </a:r>
            <a:r>
              <a:rPr lang="ru-RU" sz="2600" dirty="0" smtClean="0">
                <a:solidFill>
                  <a:srgbClr val="0070C0"/>
                </a:solidFill>
              </a:rPr>
              <a:t> в ЗЕ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One stop shop</a:t>
            </a:r>
          </a:p>
        </p:txBody>
      </p:sp>
    </p:spTree>
    <p:extLst>
      <p:ext uri="{BB962C8B-B14F-4D97-AF65-F5344CB8AC3E}">
        <p14:creationId xmlns:p14="http://schemas.microsoft.com/office/powerpoint/2010/main" val="32966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cap="small" dirty="0">
                <a:solidFill>
                  <a:srgbClr val="FFC000"/>
                </a:solidFill>
                <a:latin typeface="+mn-lt"/>
              </a:rPr>
              <a:t>НАЦИОНАЛНИЯ ПЛАН ЗА ВЪЗСТАНОВЯВАНЕ И УСТОЙЧИВОСТ</a:t>
            </a:r>
            <a:endParaRPr lang="en-US" sz="24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340" y="879440"/>
            <a:ext cx="86409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70C0"/>
                </a:solidFill>
              </a:rPr>
              <a:t>Проект 10 </a:t>
            </a:r>
            <a:r>
              <a:rPr lang="ru-RU" sz="2800" b="1" dirty="0" err="1" smtClean="0">
                <a:solidFill>
                  <a:srgbClr val="0070C0"/>
                </a:solidFill>
              </a:rPr>
              <a:t>Програма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за </a:t>
            </a:r>
            <a:r>
              <a:rPr lang="ru-RU" sz="2800" b="1" dirty="0" err="1">
                <a:solidFill>
                  <a:srgbClr val="0070C0"/>
                </a:solidFill>
              </a:rPr>
              <a:t>финансиране</a:t>
            </a:r>
            <a:r>
              <a:rPr lang="ru-RU" sz="2800" b="1" dirty="0">
                <a:solidFill>
                  <a:srgbClr val="0070C0"/>
                </a:solidFill>
              </a:rPr>
              <a:t> на </a:t>
            </a:r>
            <a:r>
              <a:rPr lang="ru-RU" sz="2800" b="1" dirty="0" err="1">
                <a:solidFill>
                  <a:srgbClr val="0070C0"/>
                </a:solidFill>
              </a:rPr>
              <a:t>единични</a:t>
            </a:r>
            <a:r>
              <a:rPr lang="ru-RU" sz="2800" b="1" dirty="0">
                <a:solidFill>
                  <a:srgbClr val="0070C0"/>
                </a:solidFill>
              </a:rPr>
              <a:t> мерки за </a:t>
            </a:r>
            <a:r>
              <a:rPr lang="ru-RU" sz="2800" b="1" dirty="0" err="1">
                <a:solidFill>
                  <a:srgbClr val="0070C0"/>
                </a:solidFill>
              </a:rPr>
              <a:t>енергия</a:t>
            </a:r>
            <a:r>
              <a:rPr lang="ru-RU" sz="2800" b="1" dirty="0">
                <a:solidFill>
                  <a:srgbClr val="0070C0"/>
                </a:solidFill>
              </a:rPr>
              <a:t> от </a:t>
            </a:r>
            <a:r>
              <a:rPr lang="ru-RU" sz="2800" b="1" dirty="0" err="1">
                <a:solidFill>
                  <a:srgbClr val="0070C0"/>
                </a:solidFill>
              </a:rPr>
              <a:t>възобновяеми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err="1">
                <a:solidFill>
                  <a:srgbClr val="0070C0"/>
                </a:solidFill>
              </a:rPr>
              <a:t>източници</a:t>
            </a:r>
            <a:r>
              <a:rPr lang="ru-RU" sz="2800" b="1" dirty="0">
                <a:solidFill>
                  <a:srgbClr val="0070C0"/>
                </a:solidFill>
              </a:rPr>
              <a:t> в </a:t>
            </a:r>
            <a:r>
              <a:rPr lang="ru-RU" sz="2800" b="1" dirty="0" err="1">
                <a:solidFill>
                  <a:srgbClr val="0070C0"/>
                </a:solidFill>
              </a:rPr>
              <a:t>еднофамилни</a:t>
            </a:r>
            <a:r>
              <a:rPr lang="ru-RU" sz="2800" b="1" dirty="0">
                <a:solidFill>
                  <a:srgbClr val="0070C0"/>
                </a:solidFill>
              </a:rPr>
              <a:t> сгради и многофамилни сгради, в размер на 123 млн. </a:t>
            </a:r>
            <a:r>
              <a:rPr lang="ru-RU" sz="2800" b="1" dirty="0" smtClean="0">
                <a:solidFill>
                  <a:srgbClr val="0070C0"/>
                </a:solidFill>
              </a:rPr>
              <a:t>Евро  </a:t>
            </a:r>
            <a:endParaRPr lang="ru-RU" sz="2800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rgbClr val="0070C0"/>
                </a:solidFill>
              </a:rPr>
              <a:t>Мярка</a:t>
            </a:r>
            <a:r>
              <a:rPr lang="ru-RU" sz="2800" dirty="0" smtClean="0">
                <a:solidFill>
                  <a:srgbClr val="0070C0"/>
                </a:solidFill>
              </a:rPr>
              <a:t> 1 </a:t>
            </a:r>
            <a:r>
              <a:rPr lang="ru-RU" sz="2800" dirty="0" err="1" smtClean="0">
                <a:solidFill>
                  <a:srgbClr val="0070C0"/>
                </a:solidFill>
              </a:rPr>
              <a:t>Изграждане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на </a:t>
            </a:r>
            <a:r>
              <a:rPr lang="ru-RU" sz="2800" dirty="0" err="1">
                <a:solidFill>
                  <a:srgbClr val="0070C0"/>
                </a:solidFill>
              </a:rPr>
              <a:t>слънчеви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системи</a:t>
            </a:r>
            <a:r>
              <a:rPr lang="ru-RU" sz="2800" dirty="0">
                <a:solidFill>
                  <a:srgbClr val="0070C0"/>
                </a:solidFill>
              </a:rPr>
              <a:t> за </a:t>
            </a:r>
            <a:r>
              <a:rPr lang="ru-RU" sz="2800" dirty="0" err="1">
                <a:solidFill>
                  <a:srgbClr val="0070C0"/>
                </a:solidFill>
              </a:rPr>
              <a:t>битово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горещо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водоснабдяване</a:t>
            </a:r>
            <a:r>
              <a:rPr lang="ru-RU" sz="2800" dirty="0">
                <a:solidFill>
                  <a:srgbClr val="0070C0"/>
                </a:solidFill>
              </a:rPr>
              <a:t>.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2800" dirty="0" err="1" smtClean="0">
                <a:solidFill>
                  <a:srgbClr val="0070C0"/>
                </a:solidFill>
              </a:rPr>
              <a:t>Максималният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размер на </a:t>
            </a:r>
            <a:r>
              <a:rPr lang="ru-RU" sz="2800" dirty="0" err="1">
                <a:solidFill>
                  <a:srgbClr val="0070C0"/>
                </a:solidFill>
              </a:rPr>
              <a:t>безвъзмездното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финансиране</a:t>
            </a:r>
            <a:r>
              <a:rPr lang="ru-RU" sz="2800" dirty="0">
                <a:solidFill>
                  <a:srgbClr val="0070C0"/>
                </a:solidFill>
              </a:rPr>
              <a:t> на </a:t>
            </a:r>
            <a:r>
              <a:rPr lang="ru-RU" sz="2800" dirty="0" err="1">
                <a:solidFill>
                  <a:srgbClr val="0070C0"/>
                </a:solidFill>
              </a:rPr>
              <a:t>отделно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домакинство</a:t>
            </a:r>
            <a:r>
              <a:rPr lang="ru-RU" sz="2800" dirty="0">
                <a:solidFill>
                  <a:srgbClr val="0070C0"/>
                </a:solidFill>
              </a:rPr>
              <a:t> се </a:t>
            </a:r>
            <a:r>
              <a:rPr lang="ru-RU" sz="2800" dirty="0" err="1">
                <a:solidFill>
                  <a:srgbClr val="0070C0"/>
                </a:solidFill>
              </a:rPr>
              <a:t>предвижда</a:t>
            </a:r>
            <a:r>
              <a:rPr lang="ru-RU" sz="2800" dirty="0">
                <a:solidFill>
                  <a:srgbClr val="0070C0"/>
                </a:solidFill>
              </a:rPr>
              <a:t> да е 100% от </a:t>
            </a:r>
            <a:r>
              <a:rPr lang="ru-RU" sz="2800" dirty="0" err="1">
                <a:solidFill>
                  <a:srgbClr val="0070C0"/>
                </a:solidFill>
              </a:rPr>
              <a:t>стойността</a:t>
            </a:r>
            <a:r>
              <a:rPr lang="ru-RU" sz="2800" dirty="0">
                <a:solidFill>
                  <a:srgbClr val="0070C0"/>
                </a:solidFill>
              </a:rPr>
              <a:t> на </a:t>
            </a:r>
            <a:r>
              <a:rPr lang="ru-RU" sz="2800" dirty="0" err="1">
                <a:solidFill>
                  <a:srgbClr val="0070C0"/>
                </a:solidFill>
              </a:rPr>
              <a:t>системата</a:t>
            </a:r>
            <a:r>
              <a:rPr lang="ru-RU" sz="2800" dirty="0">
                <a:solidFill>
                  <a:srgbClr val="0070C0"/>
                </a:solidFill>
              </a:rPr>
              <a:t>, но не </a:t>
            </a:r>
            <a:r>
              <a:rPr lang="ru-RU" sz="2800" dirty="0" err="1">
                <a:solidFill>
                  <a:srgbClr val="0070C0"/>
                </a:solidFill>
              </a:rPr>
              <a:t>повече</a:t>
            </a:r>
            <a:r>
              <a:rPr lang="ru-RU" sz="2800" dirty="0">
                <a:solidFill>
                  <a:srgbClr val="0070C0"/>
                </a:solidFill>
              </a:rPr>
              <a:t> от 1 960.83 лева</a:t>
            </a:r>
            <a:r>
              <a:rPr lang="ru-RU" sz="2800" dirty="0" smtClean="0">
                <a:solidFill>
                  <a:srgbClr val="0070C0"/>
                </a:solidFill>
              </a:rPr>
              <a:t>;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cap="small" dirty="0">
                <a:solidFill>
                  <a:srgbClr val="FFC000"/>
                </a:solidFill>
                <a:latin typeface="+mn-lt"/>
              </a:rPr>
              <a:t>НАЦИОНАЛНИЯ ПЛАН ЗА ВЪЗСТАНОВЯВАНЕ И УСТОЙЧИВОСТ</a:t>
            </a:r>
            <a:endParaRPr lang="en-US" sz="24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340" y="879440"/>
            <a:ext cx="864096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b="1" dirty="0" err="1" smtClean="0">
                <a:solidFill>
                  <a:srgbClr val="0070C0"/>
                </a:solidFill>
              </a:rPr>
              <a:t>Мярка</a:t>
            </a:r>
            <a:r>
              <a:rPr lang="ru-RU" sz="2400" b="1" dirty="0" smtClean="0">
                <a:solidFill>
                  <a:srgbClr val="0070C0"/>
                </a:solidFill>
              </a:rPr>
              <a:t> 2 </a:t>
            </a:r>
            <a:r>
              <a:rPr lang="ru-RU" sz="2400" dirty="0" err="1" smtClean="0">
                <a:solidFill>
                  <a:srgbClr val="0070C0"/>
                </a:solidFill>
              </a:rPr>
              <a:t>Изграждане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на </a:t>
            </a:r>
            <a:r>
              <a:rPr lang="ru-RU" sz="2400" dirty="0" err="1">
                <a:solidFill>
                  <a:srgbClr val="0070C0"/>
                </a:solidFill>
              </a:rPr>
              <a:t>фотоволтаични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err="1">
                <a:solidFill>
                  <a:srgbClr val="0070C0"/>
                </a:solidFill>
              </a:rPr>
              <a:t>системи</a:t>
            </a:r>
            <a:r>
              <a:rPr lang="ru-RU" sz="2400" dirty="0">
                <a:solidFill>
                  <a:srgbClr val="0070C0"/>
                </a:solidFill>
              </a:rPr>
              <a:t> до 10 </a:t>
            </a:r>
            <a:r>
              <a:rPr lang="ru-RU" sz="2400" dirty="0" err="1">
                <a:solidFill>
                  <a:srgbClr val="0070C0"/>
                </a:solidFill>
              </a:rPr>
              <a:t>kW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rgbClr val="0070C0"/>
                </a:solidFill>
              </a:rPr>
              <a:t>Максималният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dirty="0">
                <a:solidFill>
                  <a:srgbClr val="0070C0"/>
                </a:solidFill>
              </a:rPr>
              <a:t>размер на БФП на </a:t>
            </a:r>
            <a:r>
              <a:rPr lang="ru-RU" sz="2200" dirty="0" err="1">
                <a:solidFill>
                  <a:srgbClr val="0070C0"/>
                </a:solidFill>
              </a:rPr>
              <a:t>отделно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домакинство</a:t>
            </a:r>
            <a:r>
              <a:rPr lang="ru-RU" sz="2200" dirty="0">
                <a:solidFill>
                  <a:srgbClr val="0070C0"/>
                </a:solidFill>
              </a:rPr>
              <a:t> се </a:t>
            </a:r>
            <a:r>
              <a:rPr lang="ru-RU" sz="2200" dirty="0" err="1">
                <a:solidFill>
                  <a:srgbClr val="0070C0"/>
                </a:solidFill>
              </a:rPr>
              <a:t>предвижда</a:t>
            </a:r>
            <a:r>
              <a:rPr lang="ru-RU" sz="2200" dirty="0">
                <a:solidFill>
                  <a:srgbClr val="0070C0"/>
                </a:solidFill>
              </a:rPr>
              <a:t> да е до 70% от </a:t>
            </a:r>
            <a:r>
              <a:rPr lang="ru-RU" sz="2200" dirty="0" err="1">
                <a:solidFill>
                  <a:srgbClr val="0070C0"/>
                </a:solidFill>
              </a:rPr>
              <a:t>стойността</a:t>
            </a:r>
            <a:r>
              <a:rPr lang="ru-RU" sz="2200" dirty="0">
                <a:solidFill>
                  <a:srgbClr val="0070C0"/>
                </a:solidFill>
              </a:rPr>
              <a:t> на </a:t>
            </a:r>
            <a:r>
              <a:rPr lang="ru-RU" sz="2200" dirty="0" err="1">
                <a:solidFill>
                  <a:srgbClr val="0070C0"/>
                </a:solidFill>
              </a:rPr>
              <a:t>системата</a:t>
            </a:r>
            <a:r>
              <a:rPr lang="ru-RU" sz="2200" dirty="0">
                <a:solidFill>
                  <a:srgbClr val="0070C0"/>
                </a:solidFill>
              </a:rPr>
              <a:t>, но не </a:t>
            </a:r>
            <a:r>
              <a:rPr lang="ru-RU" sz="2200" dirty="0" err="1">
                <a:solidFill>
                  <a:srgbClr val="0070C0"/>
                </a:solidFill>
              </a:rPr>
              <a:t>повече</a:t>
            </a:r>
            <a:r>
              <a:rPr lang="ru-RU" sz="2200" dirty="0">
                <a:solidFill>
                  <a:srgbClr val="0070C0"/>
                </a:solidFill>
              </a:rPr>
              <a:t> от 15 000,00 лева. </a:t>
            </a:r>
            <a:endParaRPr lang="ru-RU" sz="2200" dirty="0" smtClean="0">
              <a:solidFill>
                <a:srgbClr val="0070C0"/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rgbClr val="0070C0"/>
                </a:solidFill>
              </a:rPr>
              <a:t>Енергийно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бедни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домакинства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ще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могат</a:t>
            </a:r>
            <a:r>
              <a:rPr lang="ru-RU" sz="2200" dirty="0">
                <a:solidFill>
                  <a:srgbClr val="0070C0"/>
                </a:solidFill>
              </a:rPr>
              <a:t> да </a:t>
            </a:r>
            <a:r>
              <a:rPr lang="ru-RU" sz="2200" dirty="0" err="1">
                <a:solidFill>
                  <a:srgbClr val="0070C0"/>
                </a:solidFill>
              </a:rPr>
              <a:t>кандидатстват</a:t>
            </a:r>
            <a:r>
              <a:rPr lang="ru-RU" sz="2200" dirty="0">
                <a:solidFill>
                  <a:srgbClr val="0070C0"/>
                </a:solidFill>
              </a:rPr>
              <a:t> за </a:t>
            </a:r>
            <a:r>
              <a:rPr lang="ru-RU" sz="2200" dirty="0" err="1">
                <a:solidFill>
                  <a:srgbClr val="0070C0"/>
                </a:solidFill>
              </a:rPr>
              <a:t>безвъзмездното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финансиране</a:t>
            </a:r>
            <a:r>
              <a:rPr lang="ru-RU" sz="2200" dirty="0">
                <a:solidFill>
                  <a:srgbClr val="0070C0"/>
                </a:solidFill>
              </a:rPr>
              <a:t> до 100% от </a:t>
            </a:r>
            <a:r>
              <a:rPr lang="ru-RU" sz="2200" dirty="0" err="1">
                <a:solidFill>
                  <a:srgbClr val="0070C0"/>
                </a:solidFill>
              </a:rPr>
              <a:t>стойността</a:t>
            </a:r>
            <a:r>
              <a:rPr lang="ru-RU" sz="2200" dirty="0">
                <a:solidFill>
                  <a:srgbClr val="0070C0"/>
                </a:solidFill>
              </a:rPr>
              <a:t> на </a:t>
            </a:r>
            <a:r>
              <a:rPr lang="ru-RU" sz="2200" dirty="0" err="1">
                <a:solidFill>
                  <a:srgbClr val="0070C0"/>
                </a:solidFill>
              </a:rPr>
              <a:t>системата</a:t>
            </a:r>
            <a:r>
              <a:rPr lang="ru-RU" sz="2200" dirty="0">
                <a:solidFill>
                  <a:srgbClr val="0070C0"/>
                </a:solidFill>
              </a:rPr>
              <a:t>, но не </a:t>
            </a:r>
            <a:r>
              <a:rPr lang="ru-RU" sz="2200" dirty="0" err="1">
                <a:solidFill>
                  <a:srgbClr val="0070C0"/>
                </a:solidFill>
              </a:rPr>
              <a:t>повече</a:t>
            </a:r>
            <a:r>
              <a:rPr lang="ru-RU" sz="2200" dirty="0">
                <a:solidFill>
                  <a:srgbClr val="0070C0"/>
                </a:solidFill>
              </a:rPr>
              <a:t> от 15 000 лв. </a:t>
            </a:r>
            <a:endParaRPr lang="ru-RU" sz="2200" dirty="0" smtClean="0">
              <a:solidFill>
                <a:srgbClr val="0070C0"/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70C0"/>
                </a:solidFill>
              </a:rPr>
              <a:t>В </a:t>
            </a:r>
            <a:r>
              <a:rPr lang="ru-RU" sz="2200" dirty="0">
                <a:solidFill>
                  <a:srgbClr val="0070C0"/>
                </a:solidFill>
              </a:rPr>
              <a:t>случай на </a:t>
            </a:r>
            <a:r>
              <a:rPr lang="ru-RU" sz="2200" dirty="0" err="1">
                <a:solidFill>
                  <a:srgbClr val="0070C0"/>
                </a:solidFill>
              </a:rPr>
              <a:t>техническа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възможност</a:t>
            </a:r>
            <a:r>
              <a:rPr lang="ru-RU" sz="2200" dirty="0">
                <a:solidFill>
                  <a:srgbClr val="0070C0"/>
                </a:solidFill>
              </a:rPr>
              <a:t> за </a:t>
            </a:r>
            <a:r>
              <a:rPr lang="ru-RU" sz="2200" dirty="0" err="1">
                <a:solidFill>
                  <a:srgbClr val="0070C0"/>
                </a:solidFill>
              </a:rPr>
              <a:t>използване</a:t>
            </a:r>
            <a:r>
              <a:rPr lang="ru-RU" sz="2200" dirty="0">
                <a:solidFill>
                  <a:srgbClr val="0070C0"/>
                </a:solidFill>
              </a:rPr>
              <a:t> на </a:t>
            </a:r>
            <a:r>
              <a:rPr lang="ru-RU" sz="2200" dirty="0" err="1">
                <a:solidFill>
                  <a:srgbClr val="0070C0"/>
                </a:solidFill>
              </a:rPr>
              <a:t>акумулатори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домакинствата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могат</a:t>
            </a:r>
            <a:r>
              <a:rPr lang="ru-RU" sz="2200" dirty="0">
                <a:solidFill>
                  <a:srgbClr val="0070C0"/>
                </a:solidFill>
              </a:rPr>
              <a:t> да </a:t>
            </a:r>
            <a:r>
              <a:rPr lang="ru-RU" sz="2200" dirty="0" err="1">
                <a:solidFill>
                  <a:srgbClr val="0070C0"/>
                </a:solidFill>
              </a:rPr>
              <a:t>ги</a:t>
            </a:r>
            <a:r>
              <a:rPr lang="ru-RU" sz="2200" dirty="0">
                <a:solidFill>
                  <a:srgbClr val="0070C0"/>
                </a:solidFill>
              </a:rPr>
              <a:t> включат в проекта за </a:t>
            </a:r>
            <a:r>
              <a:rPr lang="ru-RU" sz="2200" dirty="0" err="1">
                <a:solidFill>
                  <a:srgbClr val="0070C0"/>
                </a:solidFill>
              </a:rPr>
              <a:t>фотоволтаична</a:t>
            </a:r>
            <a:r>
              <a:rPr lang="ru-RU" sz="2200" dirty="0">
                <a:solidFill>
                  <a:srgbClr val="0070C0"/>
                </a:solidFill>
              </a:rPr>
              <a:t> система, </a:t>
            </a:r>
            <a:r>
              <a:rPr lang="ru-RU" sz="2200" dirty="0" err="1">
                <a:solidFill>
                  <a:srgbClr val="0070C0"/>
                </a:solidFill>
              </a:rPr>
              <a:t>доколкото</a:t>
            </a:r>
            <a:r>
              <a:rPr lang="ru-RU" sz="2200" dirty="0">
                <a:solidFill>
                  <a:srgbClr val="0070C0"/>
                </a:solidFill>
              </a:rPr>
              <a:t> не се </a:t>
            </a:r>
            <a:r>
              <a:rPr lang="ru-RU" sz="2200" dirty="0" err="1">
                <a:solidFill>
                  <a:srgbClr val="0070C0"/>
                </a:solidFill>
              </a:rPr>
              <a:t>надхвърля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прага</a:t>
            </a:r>
            <a:r>
              <a:rPr lang="ru-RU" sz="2200" dirty="0">
                <a:solidFill>
                  <a:srgbClr val="0070C0"/>
                </a:solidFill>
              </a:rPr>
              <a:t> от 15 000 лв. </a:t>
            </a:r>
            <a:endParaRPr lang="ru-RU" sz="2200" dirty="0" smtClean="0">
              <a:solidFill>
                <a:srgbClr val="0070C0"/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rgbClr val="0070C0"/>
                </a:solidFill>
              </a:rPr>
              <a:t>Домакинствата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могат</a:t>
            </a:r>
            <a:r>
              <a:rPr lang="ru-RU" sz="2200" dirty="0">
                <a:solidFill>
                  <a:srgbClr val="0070C0"/>
                </a:solidFill>
              </a:rPr>
              <a:t> да </a:t>
            </a:r>
            <a:r>
              <a:rPr lang="ru-RU" sz="2200" dirty="0" err="1">
                <a:solidFill>
                  <a:srgbClr val="0070C0"/>
                </a:solidFill>
              </a:rPr>
              <a:t>инсталират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фотоволтаични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инсталации</a:t>
            </a:r>
            <a:r>
              <a:rPr lang="ru-RU" sz="2200" dirty="0">
                <a:solidFill>
                  <a:srgbClr val="0070C0"/>
                </a:solidFill>
              </a:rPr>
              <a:t>, </a:t>
            </a:r>
            <a:r>
              <a:rPr lang="ru-RU" sz="2200" dirty="0" err="1">
                <a:solidFill>
                  <a:srgbClr val="0070C0"/>
                </a:solidFill>
              </a:rPr>
              <a:t>чиято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мощност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надхвърля</a:t>
            </a:r>
            <a:r>
              <a:rPr lang="ru-RU" sz="2200" dirty="0">
                <a:solidFill>
                  <a:srgbClr val="0070C0"/>
                </a:solidFill>
              </a:rPr>
              <a:t> 10 </a:t>
            </a:r>
            <a:r>
              <a:rPr lang="ru-RU" sz="2200" dirty="0" err="1">
                <a:solidFill>
                  <a:srgbClr val="0070C0"/>
                </a:solidFill>
              </a:rPr>
              <a:t>кW</a:t>
            </a:r>
            <a:r>
              <a:rPr lang="ru-RU" sz="2200" dirty="0">
                <a:solidFill>
                  <a:srgbClr val="0070C0"/>
                </a:solidFill>
              </a:rPr>
              <a:t> и </a:t>
            </a:r>
            <a:r>
              <a:rPr lang="ru-RU" sz="2200" dirty="0" err="1">
                <a:solidFill>
                  <a:srgbClr val="0070C0"/>
                </a:solidFill>
              </a:rPr>
              <a:t>стойност</a:t>
            </a:r>
            <a:r>
              <a:rPr lang="ru-RU" sz="2200" dirty="0">
                <a:solidFill>
                  <a:srgbClr val="0070C0"/>
                </a:solidFill>
              </a:rPr>
              <a:t> от 15 000 лв., но </a:t>
            </a:r>
            <a:r>
              <a:rPr lang="ru-RU" sz="2200" dirty="0" err="1">
                <a:solidFill>
                  <a:srgbClr val="0070C0"/>
                </a:solidFill>
              </a:rPr>
              <a:t>безвъзмездното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финансиране</a:t>
            </a:r>
            <a:r>
              <a:rPr lang="ru-RU" sz="2200" dirty="0">
                <a:solidFill>
                  <a:srgbClr val="0070C0"/>
                </a:solidFill>
              </a:rPr>
              <a:t> е ограничено до 15 000 лв.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cap="small" dirty="0" smtClean="0">
                <a:solidFill>
                  <a:srgbClr val="FFC000"/>
                </a:solidFill>
                <a:latin typeface="+mn-lt"/>
              </a:rPr>
              <a:t>НАЦИОНАЛНИЯ </a:t>
            </a:r>
            <a:r>
              <a:rPr lang="ru-RU" sz="2400" b="1" cap="small" dirty="0">
                <a:solidFill>
                  <a:srgbClr val="FFC000"/>
                </a:solidFill>
                <a:latin typeface="+mn-lt"/>
              </a:rPr>
              <a:t>ПЛАН ЗА ВЪЗСТАНОВЯВАНЕ И УСТОЙЧИВОСТ</a:t>
            </a:r>
            <a:r>
              <a:rPr lang="en-US" sz="24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endParaRPr lang="en-US" sz="24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err="1" smtClean="0">
                <a:solidFill>
                  <a:srgbClr val="0070C0"/>
                </a:solidFill>
              </a:rPr>
              <a:t>Задължителна</a:t>
            </a:r>
            <a:r>
              <a:rPr lang="ru-RU" sz="2800" b="1" dirty="0" smtClean="0">
                <a:solidFill>
                  <a:srgbClr val="0070C0"/>
                </a:solidFill>
              </a:rPr>
              <a:t> реформа: </a:t>
            </a:r>
            <a:r>
              <a:rPr lang="ru-RU" sz="2800" b="1" dirty="0" err="1" smtClean="0">
                <a:solidFill>
                  <a:srgbClr val="0070C0"/>
                </a:solidFill>
              </a:rPr>
              <a:t>Стимулиране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на </a:t>
            </a:r>
            <a:r>
              <a:rPr lang="ru-RU" sz="2800" b="1" dirty="0" err="1">
                <a:solidFill>
                  <a:srgbClr val="0070C0"/>
                </a:solidFill>
              </a:rPr>
              <a:t>производството</a:t>
            </a:r>
            <a:r>
              <a:rPr lang="ru-RU" sz="2800" b="1" dirty="0">
                <a:solidFill>
                  <a:srgbClr val="0070C0"/>
                </a:solidFill>
              </a:rPr>
              <a:t> на </a:t>
            </a:r>
            <a:r>
              <a:rPr lang="ru-RU" sz="2800" b="1" dirty="0" err="1">
                <a:solidFill>
                  <a:srgbClr val="0070C0"/>
                </a:solidFill>
              </a:rPr>
              <a:t>електроенергия</a:t>
            </a:r>
            <a:r>
              <a:rPr lang="ru-RU" sz="2800" b="1" dirty="0">
                <a:solidFill>
                  <a:srgbClr val="0070C0"/>
                </a:solidFill>
              </a:rPr>
              <a:t> от ВЕИ, </a:t>
            </a:r>
            <a:r>
              <a:rPr lang="ru-RU" sz="2800" b="1" dirty="0" smtClean="0">
                <a:solidFill>
                  <a:srgbClr val="0070C0"/>
                </a:solidFill>
              </a:rPr>
              <a:t>с цел: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rgbClr val="0070C0"/>
                </a:solidFill>
              </a:rPr>
              <a:t>намаляване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на </a:t>
            </a:r>
            <a:r>
              <a:rPr lang="ru-RU" sz="2800" dirty="0" err="1">
                <a:solidFill>
                  <a:srgbClr val="0070C0"/>
                </a:solidFill>
              </a:rPr>
              <a:t>административната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тежест</a:t>
            </a:r>
            <a:r>
              <a:rPr lang="ru-RU" sz="2800" dirty="0">
                <a:solidFill>
                  <a:srgbClr val="0070C0"/>
                </a:solidFill>
              </a:rPr>
              <a:t> за </a:t>
            </a:r>
            <a:r>
              <a:rPr lang="ru-RU" sz="2800" dirty="0" err="1">
                <a:solidFill>
                  <a:srgbClr val="0070C0"/>
                </a:solidFill>
              </a:rPr>
              <a:t>инвестициите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във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възобновяеми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източници</a:t>
            </a:r>
            <a:r>
              <a:rPr lang="ru-RU" sz="2800" dirty="0">
                <a:solidFill>
                  <a:srgbClr val="0070C0"/>
                </a:solidFill>
              </a:rPr>
              <a:t> по отношение на </a:t>
            </a:r>
            <a:r>
              <a:rPr lang="ru-RU" sz="2800" dirty="0" err="1">
                <a:solidFill>
                  <a:srgbClr val="0070C0"/>
                </a:solidFill>
              </a:rPr>
              <a:t>инсталирането</a:t>
            </a:r>
            <a:r>
              <a:rPr lang="ru-RU" sz="2800" dirty="0">
                <a:solidFill>
                  <a:srgbClr val="0070C0"/>
                </a:solidFill>
              </a:rPr>
              <a:t>, </a:t>
            </a:r>
            <a:r>
              <a:rPr lang="ru-RU" sz="2800" dirty="0" err="1">
                <a:solidFill>
                  <a:srgbClr val="0070C0"/>
                </a:solidFill>
              </a:rPr>
              <a:t>свързването</a:t>
            </a:r>
            <a:r>
              <a:rPr lang="ru-RU" sz="2800" dirty="0">
                <a:solidFill>
                  <a:srgbClr val="0070C0"/>
                </a:solidFill>
              </a:rPr>
              <a:t> и </a:t>
            </a:r>
            <a:r>
              <a:rPr lang="ru-RU" sz="2800" dirty="0" err="1">
                <a:solidFill>
                  <a:srgbClr val="0070C0"/>
                </a:solidFill>
              </a:rPr>
              <a:t>експлоатацията</a:t>
            </a:r>
            <a:r>
              <a:rPr lang="ru-RU" sz="2800" dirty="0">
                <a:solidFill>
                  <a:srgbClr val="0070C0"/>
                </a:solidFill>
              </a:rPr>
              <a:t> на </a:t>
            </a:r>
            <a:r>
              <a:rPr lang="ru-RU" sz="2800" dirty="0" err="1">
                <a:solidFill>
                  <a:srgbClr val="0070C0"/>
                </a:solidFill>
              </a:rPr>
              <a:t>мощностите</a:t>
            </a:r>
            <a:r>
              <a:rPr lang="ru-RU" sz="2800" dirty="0">
                <a:solidFill>
                  <a:srgbClr val="0070C0"/>
                </a:solidFill>
              </a:rPr>
              <a:t>.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rgbClr val="0070C0"/>
                </a:solidFill>
              </a:rPr>
              <a:t>предвижда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създаване</a:t>
            </a:r>
            <a:r>
              <a:rPr lang="ru-RU" sz="2800" dirty="0">
                <a:solidFill>
                  <a:srgbClr val="0070C0"/>
                </a:solidFill>
              </a:rPr>
              <a:t> на </a:t>
            </a:r>
            <a:r>
              <a:rPr lang="ru-RU" sz="2800" dirty="0" err="1">
                <a:solidFill>
                  <a:srgbClr val="0070C0"/>
                </a:solidFill>
              </a:rPr>
              <a:t>работна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група</a:t>
            </a:r>
            <a:r>
              <a:rPr lang="ru-RU" sz="2800" dirty="0">
                <a:solidFill>
                  <a:srgbClr val="0070C0"/>
                </a:solidFill>
              </a:rPr>
              <a:t> и </a:t>
            </a:r>
            <a:r>
              <a:rPr lang="ru-RU" sz="2800" dirty="0" err="1">
                <a:solidFill>
                  <a:srgbClr val="0070C0"/>
                </a:solidFill>
              </a:rPr>
              <a:t>обществени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консултации</a:t>
            </a:r>
            <a:r>
              <a:rPr lang="ru-RU" sz="2800" dirty="0">
                <a:solidFill>
                  <a:srgbClr val="0070C0"/>
                </a:solidFill>
              </a:rPr>
              <a:t> за </a:t>
            </a:r>
            <a:r>
              <a:rPr lang="ru-RU" sz="2800" dirty="0" err="1">
                <a:solidFill>
                  <a:srgbClr val="0070C0"/>
                </a:solidFill>
              </a:rPr>
              <a:t>промени</a:t>
            </a:r>
            <a:r>
              <a:rPr lang="ru-RU" sz="2800" dirty="0">
                <a:solidFill>
                  <a:srgbClr val="0070C0"/>
                </a:solidFill>
              </a:rPr>
              <a:t> в Закона за ВЕИ и др. </a:t>
            </a:r>
            <a:r>
              <a:rPr lang="ru-RU" sz="2800" dirty="0" err="1">
                <a:solidFill>
                  <a:srgbClr val="0070C0"/>
                </a:solidFill>
              </a:rPr>
              <a:t>нормативни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документи</a:t>
            </a:r>
            <a:r>
              <a:rPr lang="ru-RU" sz="2800" dirty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Европейският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законодателен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акт за климата и 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3200" b="1" cap="small" dirty="0" smtClean="0">
                <a:solidFill>
                  <a:srgbClr val="FFC000"/>
                </a:solidFill>
                <a:latin typeface="+mn-lt"/>
              </a:rPr>
            </a:br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пакетът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„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Подготвени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за цел 55“ (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Fit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for 55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package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)</a:t>
            </a:r>
            <a:endParaRPr lang="en-US" sz="32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6409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600" b="1" dirty="0" smtClean="0">
                <a:solidFill>
                  <a:srgbClr val="0070C0"/>
                </a:solidFill>
              </a:rPr>
              <a:t>Пакт </a:t>
            </a:r>
            <a:r>
              <a:rPr lang="ru-RU" sz="2600" b="1" dirty="0">
                <a:solidFill>
                  <a:srgbClr val="0070C0"/>
                </a:solidFill>
              </a:rPr>
              <a:t>за климата, </a:t>
            </a:r>
            <a:r>
              <a:rPr lang="ru-RU" sz="2600" b="1" dirty="0" err="1">
                <a:solidFill>
                  <a:srgbClr val="0070C0"/>
                </a:solidFill>
              </a:rPr>
              <a:t>приет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през</a:t>
            </a:r>
            <a:r>
              <a:rPr lang="ru-RU" sz="2600" b="1" dirty="0">
                <a:solidFill>
                  <a:srgbClr val="0070C0"/>
                </a:solidFill>
              </a:rPr>
              <a:t> м. </a:t>
            </a:r>
            <a:r>
              <a:rPr lang="ru-RU" sz="2600" b="1" dirty="0" err="1">
                <a:solidFill>
                  <a:srgbClr val="0070C0"/>
                </a:solidFill>
              </a:rPr>
              <a:t>юни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</a:rPr>
              <a:t>2021г.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600" b="1" dirty="0" err="1">
                <a:solidFill>
                  <a:srgbClr val="0070C0"/>
                </a:solidFill>
              </a:rPr>
              <a:t>О</a:t>
            </a:r>
            <a:r>
              <a:rPr lang="ru-RU" sz="2600" b="1" dirty="0" err="1" smtClean="0">
                <a:solidFill>
                  <a:srgbClr val="0070C0"/>
                </a:solidFill>
              </a:rPr>
              <a:t>бвързваща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>
                <a:solidFill>
                  <a:srgbClr val="0070C0"/>
                </a:solidFill>
              </a:rPr>
              <a:t>цел за </a:t>
            </a:r>
            <a:r>
              <a:rPr lang="ru-RU" sz="2600" b="1" dirty="0" err="1">
                <a:solidFill>
                  <a:srgbClr val="0070C0"/>
                </a:solidFill>
              </a:rPr>
              <a:t>намаляване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емисиите</a:t>
            </a:r>
            <a:r>
              <a:rPr lang="ru-RU" sz="2600" b="1" dirty="0">
                <a:solidFill>
                  <a:srgbClr val="0070C0"/>
                </a:solidFill>
              </a:rPr>
              <a:t> на </a:t>
            </a:r>
            <a:r>
              <a:rPr lang="ru-RU" sz="2600" b="1" dirty="0" err="1">
                <a:solidFill>
                  <a:srgbClr val="0070C0"/>
                </a:solidFill>
              </a:rPr>
              <a:t>парникови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газове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най-малко</a:t>
            </a:r>
            <a:r>
              <a:rPr lang="ru-RU" sz="2600" b="1" dirty="0">
                <a:solidFill>
                  <a:srgbClr val="0070C0"/>
                </a:solidFill>
              </a:rPr>
              <a:t> с 55% до 2030г. </a:t>
            </a:r>
            <a:r>
              <a:rPr lang="ru-RU" sz="2600" b="1" dirty="0">
                <a:solidFill>
                  <a:srgbClr val="0070C0"/>
                </a:solidFill>
              </a:rPr>
              <a:t>и</a:t>
            </a:r>
            <a:endParaRPr lang="ru-RU" sz="2600" b="1" dirty="0" smtClean="0">
              <a:solidFill>
                <a:srgbClr val="0070C0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 smtClean="0">
                <a:solidFill>
                  <a:srgbClr val="0070C0"/>
                </a:solidFill>
              </a:rPr>
              <a:t>Постигане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>
                <a:solidFill>
                  <a:srgbClr val="0070C0"/>
                </a:solidFill>
              </a:rPr>
              <a:t>на </a:t>
            </a:r>
            <a:r>
              <a:rPr lang="ru-RU" sz="2600" b="1" dirty="0" err="1">
                <a:solidFill>
                  <a:srgbClr val="0070C0"/>
                </a:solidFill>
              </a:rPr>
              <a:t>климатична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неутралност</a:t>
            </a:r>
            <a:r>
              <a:rPr lang="ru-RU" sz="2600" b="1" dirty="0">
                <a:solidFill>
                  <a:srgbClr val="0070C0"/>
                </a:solidFill>
              </a:rPr>
              <a:t> до 2050 </a:t>
            </a:r>
            <a:r>
              <a:rPr lang="ru-RU" sz="2600" b="1" dirty="0" smtClean="0">
                <a:solidFill>
                  <a:srgbClr val="0070C0"/>
                </a:solidFill>
              </a:rPr>
              <a:t>г.</a:t>
            </a:r>
          </a:p>
          <a:p>
            <a:pPr>
              <a:spcAft>
                <a:spcPts val="1200"/>
              </a:spcAft>
            </a:pPr>
            <a:r>
              <a:rPr lang="ru-RU" sz="2600" b="1" dirty="0" smtClean="0">
                <a:solidFill>
                  <a:srgbClr val="0070C0"/>
                </a:solidFill>
              </a:rPr>
              <a:t>За </a:t>
            </a:r>
            <a:r>
              <a:rPr lang="ru-RU" sz="2600" b="1" dirty="0" err="1">
                <a:solidFill>
                  <a:srgbClr val="0070C0"/>
                </a:solidFill>
              </a:rPr>
              <a:t>постигане</a:t>
            </a:r>
            <a:r>
              <a:rPr lang="ru-RU" sz="2600" b="1" dirty="0">
                <a:solidFill>
                  <a:srgbClr val="0070C0"/>
                </a:solidFill>
              </a:rPr>
              <a:t> на </a:t>
            </a:r>
            <a:r>
              <a:rPr lang="ru-RU" sz="2600" b="1" dirty="0" err="1">
                <a:solidFill>
                  <a:srgbClr val="0070C0"/>
                </a:solidFill>
              </a:rPr>
              <a:t>поставените</a:t>
            </a:r>
            <a:r>
              <a:rPr lang="ru-RU" sz="2600" b="1" dirty="0">
                <a:solidFill>
                  <a:srgbClr val="0070C0"/>
                </a:solidFill>
              </a:rPr>
              <a:t> цели, ЕК </a:t>
            </a:r>
            <a:r>
              <a:rPr lang="ru-RU" sz="2600" b="1" dirty="0" err="1">
                <a:solidFill>
                  <a:srgbClr val="0070C0"/>
                </a:solidFill>
              </a:rPr>
              <a:t>започна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преразглеждане</a:t>
            </a:r>
            <a:r>
              <a:rPr lang="ru-RU" sz="2600" b="1" dirty="0">
                <a:solidFill>
                  <a:srgbClr val="0070C0"/>
                </a:solidFill>
              </a:rPr>
              <a:t> на </a:t>
            </a:r>
            <a:r>
              <a:rPr lang="ru-RU" sz="2600" b="1" dirty="0" err="1">
                <a:solidFill>
                  <a:srgbClr val="0070C0"/>
                </a:solidFill>
              </a:rPr>
              <a:t>законодателството</a:t>
            </a:r>
            <a:r>
              <a:rPr lang="ru-RU" sz="2600" b="1" dirty="0">
                <a:solidFill>
                  <a:srgbClr val="0070C0"/>
                </a:solidFill>
              </a:rPr>
              <a:t> си в </a:t>
            </a:r>
            <a:r>
              <a:rPr lang="ru-RU" sz="2600" b="1" dirty="0" err="1">
                <a:solidFill>
                  <a:srgbClr val="0070C0"/>
                </a:solidFill>
              </a:rPr>
              <a:t>рамките</a:t>
            </a:r>
            <a:r>
              <a:rPr lang="ru-RU" sz="2600" b="1" dirty="0">
                <a:solidFill>
                  <a:srgbClr val="0070C0"/>
                </a:solidFill>
              </a:rPr>
              <a:t> на </a:t>
            </a:r>
            <a:r>
              <a:rPr lang="ru-RU" sz="2600" b="1" dirty="0" err="1">
                <a:solidFill>
                  <a:srgbClr val="0070C0"/>
                </a:solidFill>
              </a:rPr>
              <a:t>така</a:t>
            </a:r>
            <a:r>
              <a:rPr lang="ru-RU" sz="2600" b="1" dirty="0">
                <a:solidFill>
                  <a:srgbClr val="0070C0"/>
                </a:solidFill>
              </a:rPr>
              <a:t> наречения пакет „</a:t>
            </a:r>
            <a:r>
              <a:rPr lang="ru-RU" sz="2600" b="1" dirty="0" err="1">
                <a:solidFill>
                  <a:srgbClr val="0070C0"/>
                </a:solidFill>
              </a:rPr>
              <a:t>Подготвени</a:t>
            </a:r>
            <a:r>
              <a:rPr lang="ru-RU" sz="2600" b="1" dirty="0">
                <a:solidFill>
                  <a:srgbClr val="0070C0"/>
                </a:solidFill>
              </a:rPr>
              <a:t> за цел 55“ (</a:t>
            </a:r>
            <a:r>
              <a:rPr lang="ru-RU" sz="2600" b="1" dirty="0" err="1">
                <a:solidFill>
                  <a:srgbClr val="0070C0"/>
                </a:solidFill>
              </a:rPr>
              <a:t>Fit</a:t>
            </a:r>
            <a:r>
              <a:rPr lang="ru-RU" sz="2600" b="1" dirty="0">
                <a:solidFill>
                  <a:srgbClr val="0070C0"/>
                </a:solidFill>
              </a:rPr>
              <a:t> for 55 </a:t>
            </a:r>
            <a:r>
              <a:rPr lang="ru-RU" sz="2600" b="1" dirty="0" err="1">
                <a:solidFill>
                  <a:srgbClr val="0070C0"/>
                </a:solidFill>
              </a:rPr>
              <a:t>package</a:t>
            </a:r>
            <a:r>
              <a:rPr lang="ru-RU" sz="2600" b="1" dirty="0">
                <a:solidFill>
                  <a:srgbClr val="0070C0"/>
                </a:solidFill>
              </a:rPr>
              <a:t>) </a:t>
            </a:r>
            <a:endParaRPr lang="ru-RU" sz="2600" b="1" dirty="0" smtClean="0">
              <a:solidFill>
                <a:srgbClr val="0070C0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600" b="1" dirty="0" err="1" smtClean="0">
                <a:solidFill>
                  <a:srgbClr val="0070C0"/>
                </a:solidFill>
              </a:rPr>
              <a:t>Сградите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са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ключови</a:t>
            </a:r>
            <a:r>
              <a:rPr lang="ru-RU" sz="2600" b="1" dirty="0">
                <a:solidFill>
                  <a:srgbClr val="0070C0"/>
                </a:solidFill>
              </a:rPr>
              <a:t> за </a:t>
            </a:r>
            <a:r>
              <a:rPr lang="ru-RU" sz="2600" b="1" dirty="0" err="1">
                <a:solidFill>
                  <a:srgbClr val="0070C0"/>
                </a:solidFill>
              </a:rPr>
              <a:t>постигане</a:t>
            </a:r>
            <a:r>
              <a:rPr lang="ru-RU" sz="2600" b="1" dirty="0">
                <a:solidFill>
                  <a:srgbClr val="0070C0"/>
                </a:solidFill>
              </a:rPr>
              <a:t> на целите, </a:t>
            </a:r>
            <a:r>
              <a:rPr lang="ru-RU" sz="2600" b="1" dirty="0" err="1">
                <a:solidFill>
                  <a:srgbClr val="0070C0"/>
                </a:solidFill>
              </a:rPr>
              <a:t>тъй</a:t>
            </a:r>
            <a:r>
              <a:rPr lang="ru-RU" sz="2600" b="1" dirty="0">
                <a:solidFill>
                  <a:srgbClr val="0070C0"/>
                </a:solidFill>
              </a:rPr>
              <a:t> като те </a:t>
            </a:r>
            <a:r>
              <a:rPr lang="ru-RU" sz="2600" b="1" dirty="0" err="1">
                <a:solidFill>
                  <a:srgbClr val="0070C0"/>
                </a:solidFill>
              </a:rPr>
              <a:t>са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отговорни</a:t>
            </a:r>
            <a:r>
              <a:rPr lang="ru-RU" sz="2600" b="1" dirty="0">
                <a:solidFill>
                  <a:srgbClr val="0070C0"/>
                </a:solidFill>
              </a:rPr>
              <a:t> за 40% от </a:t>
            </a:r>
            <a:r>
              <a:rPr lang="ru-RU" sz="2600" b="1" dirty="0" err="1">
                <a:solidFill>
                  <a:srgbClr val="0070C0"/>
                </a:solidFill>
              </a:rPr>
              <a:t>потребяваната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енергия</a:t>
            </a:r>
            <a:r>
              <a:rPr lang="ru-RU" sz="2600" b="1" dirty="0">
                <a:solidFill>
                  <a:srgbClr val="0070C0"/>
                </a:solidFill>
              </a:rPr>
              <a:t> и 36% от </a:t>
            </a:r>
            <a:r>
              <a:rPr lang="ru-RU" sz="2600" b="1" dirty="0" err="1">
                <a:solidFill>
                  <a:srgbClr val="0070C0"/>
                </a:solidFill>
              </a:rPr>
              <a:t>свързаните</a:t>
            </a:r>
            <a:r>
              <a:rPr lang="ru-RU" sz="2600" b="1" dirty="0">
                <a:solidFill>
                  <a:srgbClr val="0070C0"/>
                </a:solidFill>
              </a:rPr>
              <a:t> с </a:t>
            </a:r>
            <a:r>
              <a:rPr lang="ru-RU" sz="2600" b="1" dirty="0" err="1">
                <a:solidFill>
                  <a:srgbClr val="0070C0"/>
                </a:solidFill>
              </a:rPr>
              <a:t>нея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емисии</a:t>
            </a:r>
            <a:r>
              <a:rPr lang="ru-RU" sz="2600" b="1" dirty="0">
                <a:solidFill>
                  <a:srgbClr val="0070C0"/>
                </a:solidFill>
              </a:rPr>
              <a:t> на </a:t>
            </a:r>
            <a:r>
              <a:rPr lang="ru-RU" sz="2600" b="1" dirty="0" err="1">
                <a:solidFill>
                  <a:srgbClr val="0070C0"/>
                </a:solidFill>
              </a:rPr>
              <a:t>парникови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газове</a:t>
            </a:r>
            <a:r>
              <a:rPr lang="ru-RU" sz="2600" b="1" dirty="0">
                <a:solidFill>
                  <a:srgbClr val="0070C0"/>
                </a:solidFill>
              </a:rPr>
              <a:t>.</a:t>
            </a:r>
            <a:endParaRPr lang="en-US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Европейският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законодателен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акт за климата и 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ru-RU" sz="3200" b="1" cap="small" dirty="0" smtClean="0">
                <a:solidFill>
                  <a:srgbClr val="FFC000"/>
                </a:solidFill>
                <a:latin typeface="+mn-lt"/>
              </a:rPr>
            </a:br>
            <a:r>
              <a:rPr lang="ru-RU" sz="3200" b="1" cap="small" dirty="0" err="1" smtClean="0">
                <a:solidFill>
                  <a:srgbClr val="FFC000"/>
                </a:solidFill>
                <a:latin typeface="+mn-lt"/>
              </a:rPr>
              <a:t>пакетът</a:t>
            </a:r>
            <a:r>
              <a:rPr lang="ru-RU" sz="3200" b="1" cap="small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„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Подготвени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за цел 55“ (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Fit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 for 55 </a:t>
            </a:r>
            <a:r>
              <a:rPr lang="ru-RU" sz="3200" b="1" cap="small" dirty="0" err="1">
                <a:solidFill>
                  <a:srgbClr val="FFC000"/>
                </a:solidFill>
                <a:latin typeface="+mn-lt"/>
              </a:rPr>
              <a:t>package</a:t>
            </a:r>
            <a:r>
              <a:rPr lang="ru-RU" sz="3200" b="1" cap="small" dirty="0">
                <a:solidFill>
                  <a:srgbClr val="FFC000"/>
                </a:solidFill>
                <a:latin typeface="+mn-lt"/>
              </a:rPr>
              <a:t>)</a:t>
            </a:r>
            <a:endParaRPr lang="en-US" sz="3200" cap="small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64096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600" b="1" dirty="0" err="1" smtClean="0">
                <a:solidFill>
                  <a:srgbClr val="0070C0"/>
                </a:solidFill>
              </a:rPr>
              <a:t>Ревизиране</a:t>
            </a:r>
            <a:r>
              <a:rPr lang="ru-RU" sz="2600" b="1" dirty="0" smtClean="0">
                <a:solidFill>
                  <a:srgbClr val="0070C0"/>
                </a:solidFill>
              </a:rPr>
              <a:t> на </a:t>
            </a:r>
            <a:r>
              <a:rPr lang="ru-RU" sz="2600" b="1" dirty="0" err="1" smtClean="0">
                <a:solidFill>
                  <a:srgbClr val="0070C0"/>
                </a:solidFill>
              </a:rPr>
              <a:t>Директивата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>
                <a:solidFill>
                  <a:srgbClr val="0070C0"/>
                </a:solidFill>
              </a:rPr>
              <a:t>за </a:t>
            </a:r>
            <a:r>
              <a:rPr lang="ru-RU" sz="2600" b="1" dirty="0" err="1" smtClean="0">
                <a:solidFill>
                  <a:srgbClr val="0070C0"/>
                </a:solidFill>
              </a:rPr>
              <a:t>насърчаване</a:t>
            </a:r>
            <a:r>
              <a:rPr lang="ru-RU" sz="2600" b="1" dirty="0" smtClean="0">
                <a:solidFill>
                  <a:srgbClr val="0070C0"/>
                </a:solidFill>
              </a:rPr>
              <a:t> на ВЕИ 2018/2001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600" b="1" dirty="0" smtClean="0">
                <a:solidFill>
                  <a:srgbClr val="0070C0"/>
                </a:solidFill>
              </a:rPr>
              <a:t>Да се направи по-лесно интегрирането на енергията от </a:t>
            </a:r>
            <a:r>
              <a:rPr lang="bg-BG" sz="2600" b="1" dirty="0" err="1" smtClean="0">
                <a:solidFill>
                  <a:srgbClr val="0070C0"/>
                </a:solidFill>
              </a:rPr>
              <a:t>възобновяеми</a:t>
            </a:r>
            <a:r>
              <a:rPr lang="bg-BG" sz="2600" b="1" dirty="0" smtClean="0">
                <a:solidFill>
                  <a:srgbClr val="0070C0"/>
                </a:solidFill>
              </a:rPr>
              <a:t> източници към мрежата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600" b="1" dirty="0" smtClean="0">
                <a:solidFill>
                  <a:srgbClr val="0070C0"/>
                </a:solidFill>
              </a:rPr>
              <a:t>Постигане на нова цел за </a:t>
            </a:r>
            <a:r>
              <a:rPr lang="en-US" sz="2600" b="1" dirty="0" smtClean="0">
                <a:solidFill>
                  <a:srgbClr val="0070C0"/>
                </a:solidFill>
              </a:rPr>
              <a:t>40</a:t>
            </a:r>
            <a:r>
              <a:rPr lang="en-US" sz="2600" b="1" dirty="0">
                <a:solidFill>
                  <a:srgbClr val="0070C0"/>
                </a:solidFill>
              </a:rPr>
              <a:t>% </a:t>
            </a:r>
            <a:r>
              <a:rPr lang="bg-BG" sz="2600" b="1" dirty="0" smtClean="0">
                <a:solidFill>
                  <a:srgbClr val="0070C0"/>
                </a:solidFill>
              </a:rPr>
              <a:t>енергия от ВИ в енергийния микс</a:t>
            </a:r>
            <a:endParaRPr lang="en-US" sz="2600" b="1" dirty="0">
              <a:solidFill>
                <a:srgbClr val="0070C0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600" b="1" dirty="0" smtClean="0">
                <a:solidFill>
                  <a:srgbClr val="0070C0"/>
                </a:solidFill>
              </a:rPr>
              <a:t>Използване на </a:t>
            </a:r>
            <a:r>
              <a:rPr lang="en-US" sz="2600" b="1" dirty="0" smtClean="0">
                <a:solidFill>
                  <a:srgbClr val="0070C0"/>
                </a:solidFill>
              </a:rPr>
              <a:t>49</a:t>
            </a:r>
            <a:r>
              <a:rPr lang="en-US" sz="2600" b="1" dirty="0">
                <a:solidFill>
                  <a:srgbClr val="0070C0"/>
                </a:solidFill>
              </a:rPr>
              <a:t>% </a:t>
            </a:r>
            <a:r>
              <a:rPr lang="bg-BG" sz="2600" b="1" dirty="0" smtClean="0">
                <a:solidFill>
                  <a:srgbClr val="0070C0"/>
                </a:solidFill>
              </a:rPr>
              <a:t>енергия от ВИ в сградите</a:t>
            </a:r>
            <a:endParaRPr lang="ru-RU" sz="26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</Template>
  <TotalTime>1866</TotalTime>
  <Words>1143</Words>
  <Application>Microsoft Office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 5</vt:lpstr>
      <vt:lpstr>: </vt:lpstr>
      <vt:lpstr>Къде сме сега?</vt:lpstr>
      <vt:lpstr>Последствията от пандемията от COVID-19 и  Механизмът за възстановяване и устойчивост</vt:lpstr>
      <vt:lpstr>НАЦИОНАЛНИЯ ПЛАН ЗА ВЪЗСТАНОВЯВАНЕ И УСТОЙЧИВОСТ</vt:lpstr>
      <vt:lpstr>НАЦИОНАЛНИЯ ПЛАН ЗА ВЪЗСТАНОВЯВАНЕ И УСТОЙЧИВОСТ</vt:lpstr>
      <vt:lpstr>НАЦИОНАЛНИЯ ПЛАН ЗА ВЪЗСТАНОВЯВАНЕ И УСТОЙЧИВОСТ</vt:lpstr>
      <vt:lpstr>НАЦИОНАЛНИЯ ПЛАН ЗА ВЪЗСТАНОВЯВАНЕ И УСТОЙЧИВОСТ </vt:lpstr>
      <vt:lpstr>Европейският законодателен акт за климата и  пакетът „Подготвени за цел 55“ (Fit for 55 package)</vt:lpstr>
      <vt:lpstr>Европейският законодателен акт за климата и  пакетът „Подготвени за цел 55“ (Fit for 55 package)</vt:lpstr>
      <vt:lpstr>Европейският законодателен акт за климата и  пакетът „Подготвени за цел 55“ (Fit for 55 package)</vt:lpstr>
      <vt:lpstr>Руската инвазия в Украйна и плана REPowerEU</vt:lpstr>
      <vt:lpstr>REPowerEU</vt:lpstr>
      <vt:lpstr>REPowerEU</vt:lpstr>
      <vt:lpstr>Предложения за промени в ЗЕВИ и ЗЕ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Admin</cp:lastModifiedBy>
  <cp:revision>162</cp:revision>
  <dcterms:created xsi:type="dcterms:W3CDTF">2012-05-14T11:53:43Z</dcterms:created>
  <dcterms:modified xsi:type="dcterms:W3CDTF">2022-06-30T13:55:55Z</dcterms:modified>
</cp:coreProperties>
</file>